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2.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4" r:id="rId60"/>
    <p:sldId id="275" r:id="rId61"/>
    <p:sldId id="276" r:id="rId62"/>
    <p:sldId id="277" r:id="rId63"/>
    <p:sldId id="317" r:id="rId64"/>
    <p:sldId id="318" r:id="rId65"/>
  </p:sldIdLst>
  <p:sldSz cx="18288000" cy="10287000"/>
  <p:notesSz cx="6858000" cy="9144000"/>
  <p:embeddedFontLst>
    <p:embeddedFont>
      <p:font typeface="华文楷体" panose="02010600040101010101" charset="-122"/>
      <p:regular r:id="rId69"/>
    </p:embeddedFont>
    <p:embeddedFont>
      <p:font typeface="Calibri" panose="020F0502020204030204" charset="0"/>
      <p:regular r:id="rId70"/>
      <p:bold r:id="rId71"/>
      <p:italic r:id="rId72"/>
      <p:boldItalic r:id="rId73"/>
    </p:embeddedFont>
    <p:embeddedFont>
      <p:font typeface="微软雅黑" panose="020B0503020204020204" charset="-122"/>
      <p:regular r:id="rId74"/>
    </p:embeddedFont>
  </p:embeddedFontLst>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4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gs" Target="tags/tag73.xml"/><Relationship Id="rId74" Type="http://schemas.openxmlformats.org/officeDocument/2006/relationships/font" Target="fonts/font6.fntdata"/><Relationship Id="rId73" Type="http://schemas.openxmlformats.org/officeDocument/2006/relationships/font" Target="fonts/font5.fntdata"/><Relationship Id="rId72" Type="http://schemas.openxmlformats.org/officeDocument/2006/relationships/font" Target="fonts/font4.fntdata"/><Relationship Id="rId71" Type="http://schemas.openxmlformats.org/officeDocument/2006/relationships/font" Target="fonts/font3.fntdata"/><Relationship Id="rId70" Type="http://schemas.openxmlformats.org/officeDocument/2006/relationships/font" Target="fonts/font2.fntdata"/><Relationship Id="rId7" Type="http://schemas.openxmlformats.org/officeDocument/2006/relationships/slide" Target="slides/slide5.xml"/><Relationship Id="rId69" Type="http://schemas.openxmlformats.org/officeDocument/2006/relationships/font" Target="fonts/font1.fntdata"/><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8.png"/><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tags" Target="../tags/tag24.xml"/><Relationship Id="rId4" Type="http://schemas.openxmlformats.org/officeDocument/2006/relationships/image" Target="../media/image20.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tags" Target="../tags/tag28.xml"/><Relationship Id="rId2" Type="http://schemas.openxmlformats.org/officeDocument/2006/relationships/image" Target="../media/image22.png"/><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tags" Target="../tags/tag30.xml"/><Relationship Id="rId2" Type="http://schemas.openxmlformats.org/officeDocument/2006/relationships/image" Target="../media/image24.png"/><Relationship Id="rId1" Type="http://schemas.openxmlformats.org/officeDocument/2006/relationships/tags" Target="../tags/tag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tags" Target="../tags/tag36.xml"/><Relationship Id="rId2" Type="http://schemas.openxmlformats.org/officeDocument/2006/relationships/image" Target="../media/image27.png"/><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tags" Target="../tags/tag39.xml"/><Relationship Id="rId2" Type="http://schemas.openxmlformats.org/officeDocument/2006/relationships/image" Target="../media/image30.png"/><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tags" Target="../tags/tag42.xml"/><Relationship Id="rId4" Type="http://schemas.openxmlformats.org/officeDocument/2006/relationships/image" Target="../media/image33.png"/><Relationship Id="rId3" Type="http://schemas.openxmlformats.org/officeDocument/2006/relationships/tags" Target="../tags/tag41.xml"/><Relationship Id="rId2" Type="http://schemas.openxmlformats.org/officeDocument/2006/relationships/image" Target="../media/image32.png"/><Relationship Id="rId1" Type="http://schemas.openxmlformats.org/officeDocument/2006/relationships/tags" Target="../tags/tag4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tags" Target="../tags/tag4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tags" Target="../tags/tag46.xml"/><Relationship Id="rId1" Type="http://schemas.openxmlformats.org/officeDocument/2006/relationships/tags" Target="../tags/tag4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tags" Target="../tags/tag48.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tags" Target="../tags/tag51.xml"/><Relationship Id="rId3" Type="http://schemas.openxmlformats.org/officeDocument/2006/relationships/image" Target="../media/image39.png"/><Relationship Id="rId2" Type="http://schemas.openxmlformats.org/officeDocument/2006/relationships/tags" Target="../tags/tag50.xml"/><Relationship Id="rId1" Type="http://schemas.openxmlformats.org/officeDocument/2006/relationships/tags" Target="../tags/tag49.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53.xml"/><Relationship Id="rId1" Type="http://schemas.openxmlformats.org/officeDocument/2006/relationships/tags" Target="../tags/tag52.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tags" Target="../tags/tag56.xml"/><Relationship Id="rId3" Type="http://schemas.openxmlformats.org/officeDocument/2006/relationships/image" Target="../media/image43.png"/><Relationship Id="rId2" Type="http://schemas.openxmlformats.org/officeDocument/2006/relationships/tags" Target="../tags/tag55.xml"/><Relationship Id="rId1" Type="http://schemas.openxmlformats.org/officeDocument/2006/relationships/tags" Target="../tags/tag5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8.png"/><Relationship Id="rId7" Type="http://schemas.openxmlformats.org/officeDocument/2006/relationships/tags" Target="../tags/tag60.xml"/><Relationship Id="rId6" Type="http://schemas.openxmlformats.org/officeDocument/2006/relationships/image" Target="../media/image47.png"/><Relationship Id="rId5" Type="http://schemas.openxmlformats.org/officeDocument/2006/relationships/tags" Target="../tags/tag59.xml"/><Relationship Id="rId4" Type="http://schemas.openxmlformats.org/officeDocument/2006/relationships/image" Target="../media/image46.png"/><Relationship Id="rId3" Type="http://schemas.openxmlformats.org/officeDocument/2006/relationships/tags" Target="../tags/tag58.xml"/><Relationship Id="rId2" Type="http://schemas.openxmlformats.org/officeDocument/2006/relationships/image" Target="../media/image45.png"/><Relationship Id="rId1" Type="http://schemas.openxmlformats.org/officeDocument/2006/relationships/tags" Target="../tags/tag5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tags" Target="../tags/tag62.xml"/><Relationship Id="rId2" Type="http://schemas.openxmlformats.org/officeDocument/2006/relationships/image" Target="../media/image49.png"/><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tags" Target="../tags/tag63.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png"/><Relationship Id="rId3" Type="http://schemas.openxmlformats.org/officeDocument/2006/relationships/tags" Target="../tags/tag65.xml"/><Relationship Id="rId2" Type="http://schemas.openxmlformats.org/officeDocument/2006/relationships/image" Target="../media/image51.png"/><Relationship Id="rId1" Type="http://schemas.openxmlformats.org/officeDocument/2006/relationships/tags" Target="../tags/tag64.xml"/></Relationships>
</file>

<file path=ppt/slides/_rels/slide39.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image" Target="../media/image56.png"/><Relationship Id="rId7" Type="http://schemas.openxmlformats.org/officeDocument/2006/relationships/tags" Target="../tags/tag69.xml"/><Relationship Id="rId6" Type="http://schemas.openxmlformats.org/officeDocument/2006/relationships/image" Target="../media/image55.png"/><Relationship Id="rId5" Type="http://schemas.openxmlformats.org/officeDocument/2006/relationships/tags" Target="../tags/tag68.xml"/><Relationship Id="rId4" Type="http://schemas.openxmlformats.org/officeDocument/2006/relationships/image" Target="../media/image54.png"/><Relationship Id="rId3" Type="http://schemas.openxmlformats.org/officeDocument/2006/relationships/tags" Target="../tags/tag67.xml"/><Relationship Id="rId2" Type="http://schemas.openxmlformats.org/officeDocument/2006/relationships/image" Target="../media/image53.png"/><Relationship Id="rId11" Type="http://schemas.openxmlformats.org/officeDocument/2006/relationships/slideLayout" Target="../slideLayouts/slideLayout7.xml"/><Relationship Id="rId10" Type="http://schemas.openxmlformats.org/officeDocument/2006/relationships/image" Target="../media/image57.png"/><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89.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99.svg"/><Relationship Id="rId4" Type="http://schemas.openxmlformats.org/officeDocument/2006/relationships/image" Target="../media/image98.png"/><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10.xml"/><Relationship Id="rId4" Type="http://schemas.openxmlformats.org/officeDocument/2006/relationships/image" Target="../media/image8.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36005" y="6524237"/>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3655505" y="-4274406"/>
            <a:ext cx="8129410" cy="8129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5986569" y="5469716"/>
            <a:ext cx="6314862" cy="630807"/>
            <a:chOff x="0" y="0"/>
            <a:chExt cx="1718821" cy="171697"/>
          </a:xfrm>
        </p:grpSpPr>
        <p:sp>
          <p:nvSpPr>
            <p:cNvPr id="9" name="Freeform 9"/>
            <p:cNvSpPr/>
            <p:nvPr/>
          </p:nvSpPr>
          <p:spPr>
            <a:xfrm>
              <a:off x="0" y="0"/>
              <a:ext cx="1718821" cy="171697"/>
            </a:xfrm>
            <a:custGeom>
              <a:avLst/>
              <a:gdLst/>
              <a:ahLst/>
              <a:cxnLst/>
              <a:rect l="l" t="t" r="r" b="b"/>
              <a:pathLst>
                <a:path w="1718821" h="171697">
                  <a:moveTo>
                    <a:pt x="62525" y="0"/>
                  </a:moveTo>
                  <a:lnTo>
                    <a:pt x="1656296" y="0"/>
                  </a:lnTo>
                  <a:cubicBezTo>
                    <a:pt x="1690827" y="0"/>
                    <a:pt x="1718821" y="27993"/>
                    <a:pt x="1718821" y="62525"/>
                  </a:cubicBezTo>
                  <a:lnTo>
                    <a:pt x="1718821" y="109172"/>
                  </a:lnTo>
                  <a:cubicBezTo>
                    <a:pt x="1718821" y="143704"/>
                    <a:pt x="1690827" y="171697"/>
                    <a:pt x="1656296" y="171697"/>
                  </a:cubicBezTo>
                  <a:lnTo>
                    <a:pt x="62525" y="171697"/>
                  </a:lnTo>
                  <a:cubicBezTo>
                    <a:pt x="27993" y="171697"/>
                    <a:pt x="0" y="143704"/>
                    <a:pt x="0" y="109172"/>
                  </a:cubicBezTo>
                  <a:lnTo>
                    <a:pt x="0" y="62525"/>
                  </a:lnTo>
                  <a:cubicBezTo>
                    <a:pt x="0" y="27993"/>
                    <a:pt x="27993" y="0"/>
                    <a:pt x="62525" y="0"/>
                  </a:cubicBezTo>
                  <a:close/>
                </a:path>
              </a:pathLst>
            </a:custGeom>
            <a:solidFill>
              <a:srgbClr val="3779A0"/>
            </a:solidFill>
            <a:ln cap="rnd">
              <a:noFill/>
              <a:prstDash val="solid"/>
              <a:round/>
            </a:ln>
          </p:spPr>
        </p:sp>
        <p:sp>
          <p:nvSpPr>
            <p:cNvPr id="10" name="TextBox 10"/>
            <p:cNvSpPr txBox="1"/>
            <p:nvPr/>
          </p:nvSpPr>
          <p:spPr>
            <a:xfrm>
              <a:off x="0" y="-47625"/>
              <a:ext cx="1718821" cy="219322"/>
            </a:xfrm>
            <a:prstGeom prst="rect">
              <a:avLst/>
            </a:prstGeom>
          </p:spPr>
          <p:txBody>
            <a:bodyPr lIns="50800" tIns="50800" rIns="50800" bIns="50800" rtlCol="0" anchor="ctr"/>
            <a:lstStyle/>
            <a:p>
              <a:pPr marL="0" lvl="0" indent="0" algn="ctr">
                <a:lnSpc>
                  <a:spcPts val="3210"/>
                </a:lnSpc>
                <a:spcBef>
                  <a:spcPct val="0"/>
                </a:spcBef>
              </a:pPr>
            </a:p>
          </p:txBody>
        </p:sp>
      </p:grpSp>
      <p:sp>
        <p:nvSpPr>
          <p:cNvPr id="11" name="TextBox 11"/>
          <p:cNvSpPr txBox="1"/>
          <p:nvPr/>
        </p:nvSpPr>
        <p:spPr>
          <a:xfrm>
            <a:off x="2154014" y="3385348"/>
            <a:ext cx="13979972" cy="1889760"/>
          </a:xfrm>
          <a:prstGeom prst="rect">
            <a:avLst/>
          </a:prstGeom>
        </p:spPr>
        <p:txBody>
          <a:bodyPr lIns="0" tIns="0" rIns="0" bIns="0" rtlCol="0" anchor="t">
            <a:spAutoFit/>
          </a:bodyPr>
          <a:lstStyle/>
          <a:p>
            <a:pPr algn="ctr">
              <a:lnSpc>
                <a:spcPts val="14740"/>
              </a:lnSpc>
            </a:pPr>
            <a:r>
              <a:rPr lang="zh-CN" altLang="en-US" sz="10605">
                <a:solidFill>
                  <a:srgbClr val="1E1E1E"/>
                </a:solidFill>
                <a:ea typeface="思源宋体 Heavy" panose="02020900000000000000" charset="-122"/>
              </a:rPr>
              <a:t>统计建模分析期末</a:t>
            </a:r>
            <a:r>
              <a:rPr lang="zh-CN" altLang="en-US" sz="10605">
                <a:solidFill>
                  <a:srgbClr val="1E1E1E"/>
                </a:solidFill>
                <a:ea typeface="思源宋体 Heavy" panose="02020900000000000000" charset="-122"/>
              </a:rPr>
              <a:t>答辩</a:t>
            </a:r>
            <a:endParaRPr lang="zh-CN" altLang="en-US" sz="10605">
              <a:solidFill>
                <a:srgbClr val="1E1E1E"/>
              </a:solidFill>
              <a:ea typeface="思源宋体 Heavy" panose="02020900000000000000" charset="-122"/>
            </a:endParaRPr>
          </a:p>
        </p:txBody>
      </p:sp>
      <p:sp>
        <p:nvSpPr>
          <p:cNvPr id="12" name="Freeform 12"/>
          <p:cNvSpPr/>
          <p:nvPr/>
        </p:nvSpPr>
        <p:spPr>
          <a:xfrm>
            <a:off x="5907375" y="6766387"/>
            <a:ext cx="382735" cy="407707"/>
          </a:xfrm>
          <a:custGeom>
            <a:avLst/>
            <a:gdLst/>
            <a:ahLst/>
            <a:cxnLst/>
            <a:rect l="l" t="t" r="r" b="b"/>
            <a:pathLst>
              <a:path w="382735" h="407707">
                <a:moveTo>
                  <a:pt x="0" y="0"/>
                </a:moveTo>
                <a:lnTo>
                  <a:pt x="382734" y="0"/>
                </a:lnTo>
                <a:lnTo>
                  <a:pt x="382734"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0467975" y="6765571"/>
            <a:ext cx="382735" cy="407707"/>
          </a:xfrm>
          <a:custGeom>
            <a:avLst/>
            <a:gdLst/>
            <a:ahLst/>
            <a:cxnLst/>
            <a:rect l="l" t="t" r="r" b="b"/>
            <a:pathLst>
              <a:path w="382735" h="407707">
                <a:moveTo>
                  <a:pt x="0" y="0"/>
                </a:moveTo>
                <a:lnTo>
                  <a:pt x="382735" y="0"/>
                </a:lnTo>
                <a:lnTo>
                  <a:pt x="382735" y="407707"/>
                </a:lnTo>
                <a:lnTo>
                  <a:pt x="0" y="4077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6327140" y="6744970"/>
            <a:ext cx="3570605" cy="1734185"/>
          </a:xfrm>
          <a:prstGeom prst="rect">
            <a:avLst/>
          </a:prstGeom>
        </p:spPr>
        <p:txBody>
          <a:bodyPr lIns="0" tIns="0" rIns="0" bIns="0" rtlCol="0" anchor="t">
            <a:noAutofit/>
          </a:bodyPr>
          <a:lstStyle/>
          <a:p>
            <a:pPr algn="r">
              <a:lnSpc>
                <a:spcPts val="3080"/>
              </a:lnSpc>
            </a:pPr>
            <a:r>
              <a:rPr lang="en-US" sz="2200">
                <a:solidFill>
                  <a:srgbClr val="1E1E1E"/>
                </a:solidFill>
                <a:ea typeface="思源黑体 1 Medium" panose="020B0600000000000000" charset="-122"/>
              </a:rPr>
              <a:t>答辩学生：2153677</a:t>
            </a:r>
            <a:r>
              <a:rPr lang="zh-CN" altLang="en-US" sz="2200">
                <a:solidFill>
                  <a:srgbClr val="1E1E1E"/>
                </a:solidFill>
                <a:ea typeface="思源黑体 1 Medium" panose="020B0600000000000000" charset="-122"/>
              </a:rPr>
              <a:t>陈雨彤</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2152054</a:t>
            </a:r>
            <a:r>
              <a:rPr lang="zh-CN" altLang="en-US" sz="2200">
                <a:solidFill>
                  <a:srgbClr val="1E1E1E"/>
                </a:solidFill>
                <a:ea typeface="思源黑体 1 Medium" panose="020B0600000000000000" charset="-122"/>
              </a:rPr>
              <a:t>沈加</a:t>
            </a:r>
            <a:r>
              <a:rPr lang="zh-CN" altLang="en-US" sz="2200">
                <a:solidFill>
                  <a:srgbClr val="1E1E1E"/>
                </a:solidFill>
                <a:ea typeface="思源黑体 1 Medium" panose="020B0600000000000000" charset="-122"/>
              </a:rPr>
              <a:t>豪</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2054099</a:t>
            </a:r>
            <a:r>
              <a:rPr lang="zh-CN" altLang="en-US" sz="2200">
                <a:solidFill>
                  <a:srgbClr val="1E1E1E"/>
                </a:solidFill>
                <a:ea typeface="思源黑体 1 Medium" panose="020B0600000000000000" charset="-122"/>
              </a:rPr>
              <a:t>叶洁</a:t>
            </a:r>
            <a:r>
              <a:rPr lang="zh-CN" altLang="en-US" sz="2200">
                <a:solidFill>
                  <a:srgbClr val="1E1E1E"/>
                </a:solidFill>
                <a:ea typeface="思源黑体 1 Medium" panose="020B0600000000000000" charset="-122"/>
              </a:rPr>
              <a:t>颖</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2153481</a:t>
            </a:r>
            <a:r>
              <a:rPr lang="zh-CN" altLang="en-US" sz="2200">
                <a:solidFill>
                  <a:srgbClr val="1E1E1E"/>
                </a:solidFill>
                <a:ea typeface="思源黑体 1 Medium" panose="020B0600000000000000" charset="-122"/>
              </a:rPr>
              <a:t>汤</a:t>
            </a:r>
            <a:r>
              <a:rPr lang="en-US" altLang="zh-CN" sz="2200">
                <a:solidFill>
                  <a:srgbClr val="1E1E1E"/>
                </a:solidFill>
                <a:ea typeface="思源黑体 1 Medium" panose="020B0600000000000000" charset="-122"/>
              </a:rPr>
              <a:t>     </a:t>
            </a:r>
            <a:r>
              <a:rPr lang="zh-CN" altLang="en-US" sz="2200">
                <a:solidFill>
                  <a:srgbClr val="1E1E1E"/>
                </a:solidFill>
                <a:ea typeface="思源黑体 1 Medium" panose="020B0600000000000000" charset="-122"/>
              </a:rPr>
              <a:t>佳</a:t>
            </a:r>
            <a:endParaRPr lang="zh-CN" altLang="en-US" sz="2200">
              <a:solidFill>
                <a:srgbClr val="1E1E1E"/>
              </a:solidFill>
              <a:ea typeface="思源黑体 1 Medium" panose="020B0600000000000000" charset="-122"/>
            </a:endParaRPr>
          </a:p>
          <a:p>
            <a:pPr>
              <a:lnSpc>
                <a:spcPts val="3080"/>
              </a:lnSpc>
            </a:pPr>
            <a:endParaRPr lang="zh-CN" altLang="en-US" sz="2200">
              <a:solidFill>
                <a:srgbClr val="1E1E1E"/>
              </a:solidFill>
              <a:ea typeface="思源黑体 1 Medium" panose="020B0600000000000000" charset="-122"/>
            </a:endParaRPr>
          </a:p>
        </p:txBody>
      </p:sp>
      <p:sp>
        <p:nvSpPr>
          <p:cNvPr id="15" name="TextBox 15"/>
          <p:cNvSpPr txBox="1"/>
          <p:nvPr/>
        </p:nvSpPr>
        <p:spPr>
          <a:xfrm>
            <a:off x="10963275" y="6743700"/>
            <a:ext cx="2409190" cy="394970"/>
          </a:xfrm>
          <a:prstGeom prst="rect">
            <a:avLst/>
          </a:prstGeom>
        </p:spPr>
        <p:txBody>
          <a:bodyPr wrap="square" lIns="0" tIns="0" rIns="0" bIns="0" rtlCol="0" anchor="t">
            <a:spAutoFit/>
          </a:bodyPr>
          <a:lstStyle/>
          <a:p>
            <a:pPr>
              <a:lnSpc>
                <a:spcPts val="3080"/>
              </a:lnSpc>
            </a:pPr>
            <a:r>
              <a:rPr lang="en-US" sz="2200">
                <a:solidFill>
                  <a:srgbClr val="1E1E1E"/>
                </a:solidFill>
                <a:ea typeface="思源黑体 1 Medium" panose="020B0600000000000000" charset="-122"/>
              </a:rPr>
              <a:t>指导老师：</a:t>
            </a:r>
            <a:r>
              <a:rPr lang="zh-CN" altLang="en-US" sz="2200">
                <a:solidFill>
                  <a:srgbClr val="1E1E1E"/>
                </a:solidFill>
                <a:ea typeface="思源黑体 1 Medium" panose="020B0600000000000000" charset="-122"/>
              </a:rPr>
              <a:t>高</a:t>
            </a:r>
            <a:r>
              <a:rPr lang="zh-CN" altLang="en-US" sz="2200">
                <a:solidFill>
                  <a:srgbClr val="1E1E1E"/>
                </a:solidFill>
                <a:ea typeface="思源黑体 1 Medium" panose="020B0600000000000000" charset="-122"/>
              </a:rPr>
              <a:t>珍</a:t>
            </a:r>
            <a:endParaRPr lang="zh-CN" altLang="en-US" sz="2200">
              <a:solidFill>
                <a:srgbClr val="1E1E1E"/>
              </a:solidFill>
              <a:ea typeface="思源黑体 1 Medium" panose="020B0600000000000000" charset="-122"/>
            </a:endParaRPr>
          </a:p>
        </p:txBody>
      </p:sp>
      <p:sp>
        <p:nvSpPr>
          <p:cNvPr id="16" name="TextBox 16"/>
          <p:cNvSpPr txBox="1"/>
          <p:nvPr/>
        </p:nvSpPr>
        <p:spPr>
          <a:xfrm>
            <a:off x="6369918" y="5542982"/>
            <a:ext cx="5548163" cy="422910"/>
          </a:xfrm>
          <a:prstGeom prst="rect">
            <a:avLst/>
          </a:prstGeom>
        </p:spPr>
        <p:txBody>
          <a:bodyPr lIns="0" tIns="0" rIns="0" bIns="0" rtlCol="0" anchor="t">
            <a:spAutoFit/>
          </a:bodyPr>
          <a:lstStyle/>
          <a:p>
            <a:pPr algn="ctr">
              <a:lnSpc>
                <a:spcPts val="3300"/>
              </a:lnSpc>
            </a:pPr>
            <a:r>
              <a:rPr lang="en-US" sz="2500" spc="245">
                <a:solidFill>
                  <a:srgbClr val="FFFFFF"/>
                </a:solidFill>
                <a:ea typeface="思源黑体 1 Medium" panose="020B0600000000000000" charset="-122"/>
              </a:rPr>
              <a:t>期末项目小组 4 </a:t>
            </a:r>
            <a:endParaRPr lang="en-US" sz="2500" spc="245">
              <a:solidFill>
                <a:srgbClr val="FFFFFF"/>
              </a:solidFill>
              <a:ea typeface="思源黑体 1 Medium" panose="020B0600000000000000" charset="-122"/>
            </a:endParaRPr>
          </a:p>
        </p:txBody>
      </p:sp>
      <p:grpSp>
        <p:nvGrpSpPr>
          <p:cNvPr id="17" name="Group 17"/>
          <p:cNvGrpSpPr/>
          <p:nvPr/>
        </p:nvGrpSpPr>
        <p:grpSpPr>
          <a:xfrm rot="0">
            <a:off x="17259300" y="5060962"/>
            <a:ext cx="1982532" cy="19825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49293" y="5055672"/>
            <a:ext cx="1982532" cy="198253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942418" y="2852033"/>
            <a:ext cx="670231" cy="67023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6" name="Group 26"/>
          <p:cNvGrpSpPr/>
          <p:nvPr/>
        </p:nvGrpSpPr>
        <p:grpSpPr>
          <a:xfrm rot="0">
            <a:off x="15340236" y="7155044"/>
            <a:ext cx="908954" cy="90895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1186290" y="7043494"/>
            <a:ext cx="6927647" cy="692764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2" name="Group 32"/>
          <p:cNvGrpSpPr/>
          <p:nvPr/>
        </p:nvGrpSpPr>
        <p:grpSpPr>
          <a:xfrm rot="0">
            <a:off x="14848186" y="-1344083"/>
            <a:ext cx="5535544" cy="553554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494155" y="916305"/>
            <a:ext cx="14992985" cy="768985"/>
          </a:xfrm>
          <a:prstGeom prst="rect">
            <a:avLst/>
          </a:prstGeom>
        </p:spPr>
        <p:txBody>
          <a:bodyPr wrap="square" lIns="0" tIns="0" rIns="0" bIns="0" rtlCol="0" anchor="t">
            <a:spAutoFit/>
          </a:bodyPr>
          <a:lstStyle/>
          <a:p>
            <a:pPr>
              <a:lnSpc>
                <a:spcPts val="6000"/>
              </a:lnSpc>
            </a:pPr>
            <a:r>
              <a:rPr lang="zh-CN" altLang="en-US" sz="4800">
                <a:solidFill>
                  <a:srgbClr val="1E1E1E"/>
                </a:solidFill>
                <a:ea typeface="思源宋体 Heavy" panose="02020900000000000000" charset="-122"/>
                <a:sym typeface="+mn-ea"/>
              </a:rPr>
              <a:t>三、③</a:t>
            </a:r>
            <a:r>
              <a:rPr lang="en-US" sz="4800">
                <a:solidFill>
                  <a:srgbClr val="1E1E1E"/>
                </a:solidFill>
                <a:ea typeface="思源宋体 Heavy" panose="02020900000000000000" charset="-122"/>
              </a:rPr>
              <a:t>样本个体间相互独立（由Durbin-Waston检验判断）</a:t>
            </a:r>
            <a:endParaRPr lang="en-US" sz="4800">
              <a:solidFill>
                <a:srgbClr val="1E1E1E"/>
              </a:solidFill>
              <a:ea typeface="思源宋体 Heavy" panose="02020900000000000000" charset="-122"/>
            </a:endParaRPr>
          </a:p>
        </p:txBody>
      </p:sp>
      <p:sp>
        <p:nvSpPr>
          <p:cNvPr id="40" name="文本框 39"/>
          <p:cNvSpPr txBox="1"/>
          <p:nvPr/>
        </p:nvSpPr>
        <p:spPr>
          <a:xfrm>
            <a:off x="1981200" y="2324100"/>
            <a:ext cx="13760450" cy="2030095"/>
          </a:xfrm>
          <a:prstGeom prst="rect">
            <a:avLst/>
          </a:prstGeom>
          <a:noFill/>
        </p:spPr>
        <p:txBody>
          <a:bodyPr wrap="square" rtlCol="0" anchor="t">
            <a:spAutoFit/>
          </a:bodyPr>
          <a:p>
            <a:pPr>
              <a:lnSpc>
                <a:spcPct val="150000"/>
              </a:lnSpc>
            </a:pPr>
            <a:r>
              <a:rPr lang="zh-CN" altLang="en-US" sz="2800"/>
              <a:t>是指残差是独立的。可以查看DW值，一般在DW值在2附近（比如1.7-2.3之间），则说明没有自相关性，模型构建良好，反之若DW值明显偏离2，则说明具有自相关性，模型构建较差。</a:t>
            </a:r>
            <a:endParaRPr lang="zh-CN" altLang="en-US" sz="2800"/>
          </a:p>
        </p:txBody>
      </p:sp>
      <p:pic>
        <p:nvPicPr>
          <p:cNvPr id="41" name="图片 40"/>
          <p:cNvPicPr>
            <a:picLocks noChangeAspect="1"/>
          </p:cNvPicPr>
          <p:nvPr>
            <p:custDataLst>
              <p:tags r:id="rId1"/>
            </p:custDataLst>
          </p:nvPr>
        </p:nvPicPr>
        <p:blipFill>
          <a:blip r:embed="rId2"/>
          <a:stretch>
            <a:fillRect/>
          </a:stretch>
        </p:blipFill>
        <p:spPr>
          <a:xfrm>
            <a:off x="5003800" y="4229100"/>
            <a:ext cx="8528050" cy="5222875"/>
          </a:xfrm>
          <a:prstGeom prst="rect">
            <a:avLst/>
          </a:prstGeom>
        </p:spPr>
      </p:pic>
      <p:pic>
        <p:nvPicPr>
          <p:cNvPr id="42" name="图片 41"/>
          <p:cNvPicPr>
            <a:picLocks noChangeAspect="1"/>
          </p:cNvPicPr>
          <p:nvPr/>
        </p:nvPicPr>
        <p:blipFill>
          <a:blip r:embed="rId3"/>
          <a:srcRect l="6287"/>
          <a:stretch>
            <a:fillRect/>
          </a:stretch>
        </p:blipFill>
        <p:spPr>
          <a:xfrm>
            <a:off x="1884680" y="6134100"/>
            <a:ext cx="14765655" cy="2555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500" fill="hold">
                                          <p:stCondLst>
                                            <p:cond delay="0"/>
                                          </p:stCondLst>
                                        </p:cTn>
                                        <p:tgtEl>
                                          <p:spTgt spid="42"/>
                                        </p:tgtEl>
                                        <p:attrNameLst>
                                          <p:attrName>style.visibility</p:attrName>
                                        </p:attrNameLst>
                                      </p:cBhvr>
                                      <p:to>
                                        <p:strVal val="visible"/>
                                      </p:to>
                                    </p:set>
                                    <p:animEffect transition="in" filter="box(in)">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494155" y="916305"/>
            <a:ext cx="14992985" cy="768985"/>
          </a:xfrm>
          <a:prstGeom prst="rect">
            <a:avLst/>
          </a:prstGeom>
        </p:spPr>
        <p:txBody>
          <a:bodyPr wrap="square" lIns="0" tIns="0" rIns="0" bIns="0" rtlCol="0" anchor="t">
            <a:spAutoFit/>
          </a:bodyPr>
          <a:lstStyle/>
          <a:p>
            <a:pPr>
              <a:lnSpc>
                <a:spcPts val="6000"/>
              </a:lnSpc>
            </a:pPr>
            <a:r>
              <a:rPr sz="4400">
                <a:solidFill>
                  <a:srgbClr val="1E1E1E"/>
                </a:solidFill>
                <a:ea typeface="思源宋体 Heavy" panose="02020900000000000000" charset="-122"/>
                <a:sym typeface="+mn-ea"/>
              </a:rPr>
              <a:t>三、</a:t>
            </a:r>
            <a:r>
              <a:rPr lang="zh-CN" sz="4400">
                <a:solidFill>
                  <a:srgbClr val="1E1E1E"/>
                </a:solidFill>
                <a:ea typeface="思源宋体 Heavy" panose="02020900000000000000" charset="-122"/>
                <a:sym typeface="+mn-ea"/>
              </a:rPr>
              <a:t>④</a:t>
            </a:r>
            <a:r>
              <a:rPr sz="4400">
                <a:solidFill>
                  <a:srgbClr val="1E1E1E"/>
                </a:solidFill>
                <a:ea typeface="思源宋体 Heavy" panose="02020900000000000000" charset="-122"/>
              </a:rPr>
              <a:t>正态性：给定各个X值后，相应的Y值服从正态分布</a:t>
            </a:r>
            <a:endParaRPr sz="4400">
              <a:solidFill>
                <a:srgbClr val="1E1E1E"/>
              </a:solidFill>
              <a:ea typeface="思源宋体 Heavy" panose="02020900000000000000" charset="-122"/>
            </a:endParaRPr>
          </a:p>
        </p:txBody>
      </p:sp>
      <p:sp>
        <p:nvSpPr>
          <p:cNvPr id="40" name="文本框 39"/>
          <p:cNvSpPr txBox="1"/>
          <p:nvPr/>
        </p:nvSpPr>
        <p:spPr>
          <a:xfrm>
            <a:off x="1981200" y="1790700"/>
            <a:ext cx="13760450" cy="2030095"/>
          </a:xfrm>
          <a:prstGeom prst="rect">
            <a:avLst/>
          </a:prstGeom>
          <a:noFill/>
        </p:spPr>
        <p:txBody>
          <a:bodyPr wrap="square" rtlCol="0" anchor="t">
            <a:spAutoFit/>
          </a:bodyPr>
          <a:p>
            <a:pPr>
              <a:lnSpc>
                <a:spcPct val="150000"/>
              </a:lnSpc>
            </a:pPr>
            <a:r>
              <a:rPr lang="zh-CN" altLang="en-US" sz="2800"/>
              <a:t>表示残差服从正态分布。其方差σ2 = var (ei)反映了回归模型的精度，一般 σ 越小，用所得到回归模型预测y的精确度越高。建立回归分析模型得到残差与预测值，利用残差绘制直方图查看残差是否满足正态分布，结果如下：</a:t>
            </a:r>
            <a:endParaRPr lang="zh-CN" altLang="en-US" sz="2800"/>
          </a:p>
        </p:txBody>
      </p:sp>
      <p:pic>
        <p:nvPicPr>
          <p:cNvPr id="11" name="图片 10"/>
          <p:cNvPicPr>
            <a:picLocks noChangeAspect="1"/>
          </p:cNvPicPr>
          <p:nvPr>
            <p:custDataLst>
              <p:tags r:id="rId1"/>
            </p:custDataLst>
          </p:nvPr>
        </p:nvPicPr>
        <p:blipFill>
          <a:blip r:embed="rId2"/>
          <a:srcRect r="36290"/>
          <a:stretch>
            <a:fillRect/>
          </a:stretch>
        </p:blipFill>
        <p:spPr>
          <a:xfrm>
            <a:off x="2438400" y="4914900"/>
            <a:ext cx="8326120" cy="5156835"/>
          </a:xfrm>
          <a:prstGeom prst="rect">
            <a:avLst/>
          </a:prstGeom>
        </p:spPr>
      </p:pic>
      <p:sp>
        <p:nvSpPr>
          <p:cNvPr id="12" name="文本框 11"/>
          <p:cNvSpPr txBox="1"/>
          <p:nvPr/>
        </p:nvSpPr>
        <p:spPr>
          <a:xfrm>
            <a:off x="2133600" y="3848100"/>
            <a:ext cx="9144000" cy="922020"/>
          </a:xfrm>
          <a:prstGeom prst="rect">
            <a:avLst/>
          </a:prstGeom>
          <a:noFill/>
        </p:spPr>
        <p:txBody>
          <a:bodyPr wrap="square" rtlCol="0" anchor="t">
            <a:spAutoFit/>
          </a:bodyPr>
          <a:p>
            <a:r>
              <a:rPr lang="zh-CN" altLang="en-US"/>
              <a:t># 绘制残差直方图</a:t>
            </a:r>
            <a:endParaRPr lang="zh-CN" altLang="en-US"/>
          </a:p>
          <a:p>
            <a:r>
              <a:rPr lang="zh-CN" altLang="en-US"/>
              <a:t>hist(residuals, main = "Residuals Histogram", xlab = "Residuals", ylab = "Frequency", col = "lightblue", border = "black")</a:t>
            </a:r>
            <a:endParaRPr lang="zh-CN" altLang="en-US"/>
          </a:p>
        </p:txBody>
      </p:sp>
      <p:sp>
        <p:nvSpPr>
          <p:cNvPr id="13" name="文本框 12"/>
          <p:cNvSpPr txBox="1"/>
          <p:nvPr/>
        </p:nvSpPr>
        <p:spPr>
          <a:xfrm>
            <a:off x="11049000" y="5241925"/>
            <a:ext cx="5346065" cy="3178175"/>
          </a:xfrm>
          <a:prstGeom prst="rect">
            <a:avLst/>
          </a:prstGeom>
          <a:noFill/>
        </p:spPr>
        <p:txBody>
          <a:bodyPr wrap="square" rtlCol="0" anchor="t">
            <a:noAutofit/>
          </a:bodyPr>
          <a:p>
            <a:r>
              <a:rPr lang="zh-CN" altLang="en-US" sz="2800"/>
              <a:t>直方图呈现‘中间高，两边低，左右基本对称的“钟形图”则基本服从正态分析。</a:t>
            </a:r>
            <a:endParaRPr lang="zh-CN" altLang="en-US" sz="2800"/>
          </a:p>
          <a:p>
            <a:endParaRPr lang="zh-CN" altLang="en-US" sz="2800"/>
          </a:p>
          <a:p>
            <a:r>
              <a:rPr lang="zh-CN" altLang="en-US" sz="2800"/>
              <a:t>上图可以看出，数据呈现的分布对称，</a:t>
            </a:r>
            <a:r>
              <a:rPr lang="zh-CN" altLang="en-US" sz="2800"/>
              <a:t>且近似‘钟形’曲线，所以残差满足正态分布。</a:t>
            </a:r>
            <a:endParaRPr lang="zh-CN" altLang="en-US" sz="28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518920" y="800100"/>
            <a:ext cx="14992985" cy="1015365"/>
          </a:xfrm>
          <a:prstGeom prst="rect">
            <a:avLst/>
          </a:prstGeom>
        </p:spPr>
        <p:txBody>
          <a:bodyPr wrap="square" lIns="0" tIns="0" rIns="0" bIns="0" rtlCol="0" anchor="t">
            <a:spAutoFit/>
          </a:bodyPr>
          <a:lstStyle/>
          <a:p>
            <a:pPr>
              <a:lnSpc>
                <a:spcPct val="150000"/>
              </a:lnSpc>
            </a:pPr>
            <a:r>
              <a:rPr sz="4400">
                <a:solidFill>
                  <a:srgbClr val="1E1E1E"/>
                </a:solidFill>
                <a:ea typeface="思源宋体 Heavy" panose="02020900000000000000" charset="-122"/>
                <a:sym typeface="+mn-ea"/>
              </a:rPr>
              <a:t>三、</a:t>
            </a:r>
            <a:r>
              <a:rPr lang="zh-CN" sz="4400">
                <a:solidFill>
                  <a:srgbClr val="1E1E1E"/>
                </a:solidFill>
                <a:ea typeface="思源宋体 Heavy" panose="02020900000000000000" charset="-122"/>
                <a:sym typeface="+mn-ea"/>
              </a:rPr>
              <a:t>⑤</a:t>
            </a:r>
            <a:r>
              <a:rPr sz="4400">
                <a:solidFill>
                  <a:srgbClr val="1E1E1E"/>
                </a:solidFill>
                <a:ea typeface="思源宋体 Heavy" panose="02020900000000000000" charset="-122"/>
                <a:sym typeface="+mn-ea"/>
              </a:rPr>
              <a:t>方差齐性：各X值变动时，相应的Y有相同的变异度</a:t>
            </a:r>
            <a:endParaRPr sz="4400">
              <a:solidFill>
                <a:srgbClr val="1E1E1E"/>
              </a:solidFill>
              <a:ea typeface="思源宋体 Heavy" panose="02020900000000000000" charset="-122"/>
              <a:sym typeface="+mn-ea"/>
            </a:endParaRPr>
          </a:p>
        </p:txBody>
      </p:sp>
      <p:sp>
        <p:nvSpPr>
          <p:cNvPr id="40" name="文本框 39"/>
          <p:cNvSpPr txBox="1"/>
          <p:nvPr/>
        </p:nvSpPr>
        <p:spPr>
          <a:xfrm>
            <a:off x="1981200" y="1790700"/>
            <a:ext cx="13760450" cy="2030095"/>
          </a:xfrm>
          <a:prstGeom prst="rect">
            <a:avLst/>
          </a:prstGeom>
          <a:noFill/>
        </p:spPr>
        <p:txBody>
          <a:bodyPr wrap="square" rtlCol="0" anchor="t">
            <a:spAutoFit/>
          </a:bodyPr>
          <a:p>
            <a:pPr>
              <a:lnSpc>
                <a:spcPct val="150000"/>
              </a:lnSpc>
            </a:pPr>
            <a:r>
              <a:rPr lang="zh-CN" altLang="en-US" sz="2800"/>
              <a:t>方差齐性是指残差的大小不随所有变量取值水平的改变而改变，即方差齐性。首先对残差和预测值进行标准化，标准化残差为Y轴，标准化预测值为X轴绘制散点图，如果所有点均匀分布在直线Y=0的两侧，则可以认为是方差齐性，结果如下：</a:t>
            </a:r>
            <a:endParaRPr lang="zh-CN" altLang="en-US" sz="2800"/>
          </a:p>
        </p:txBody>
      </p:sp>
      <p:sp>
        <p:nvSpPr>
          <p:cNvPr id="13" name="文本框 12"/>
          <p:cNvSpPr txBox="1"/>
          <p:nvPr/>
        </p:nvSpPr>
        <p:spPr>
          <a:xfrm>
            <a:off x="10668000" y="6210300"/>
            <a:ext cx="6281420" cy="2172335"/>
          </a:xfrm>
          <a:prstGeom prst="rect">
            <a:avLst/>
          </a:prstGeom>
          <a:noFill/>
        </p:spPr>
        <p:txBody>
          <a:bodyPr wrap="square" rtlCol="0" anchor="t">
            <a:noAutofit/>
          </a:bodyPr>
          <a:p>
            <a:r>
              <a:rPr lang="zh-CN" altLang="en-US" sz="2800"/>
              <a:t>从散点图可以发现数据大致均匀分布在Y=0的两侧，所以可认为是方差齐性。</a:t>
            </a:r>
            <a:endParaRPr lang="zh-CN" altLang="en-US" sz="2800"/>
          </a:p>
          <a:p>
            <a:endParaRPr lang="zh-CN" altLang="en-US" sz="2800"/>
          </a:p>
          <a:p>
            <a:r>
              <a:rPr lang="zh-CN" altLang="en-US" sz="3600" b="1">
                <a:solidFill>
                  <a:srgbClr val="FF0000"/>
                </a:solidFill>
              </a:rPr>
              <a:t>综上，数据满足回归分析的前提假设。可以进行线性回归。</a:t>
            </a:r>
            <a:endParaRPr lang="zh-CN" altLang="en-US" sz="3600" b="1">
              <a:solidFill>
                <a:srgbClr val="FF0000"/>
              </a:solidFill>
            </a:endParaRPr>
          </a:p>
        </p:txBody>
      </p:sp>
      <p:pic>
        <p:nvPicPr>
          <p:cNvPr id="14" name="图片 13"/>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1295400" y="4991100"/>
            <a:ext cx="8540750" cy="5127625"/>
          </a:xfrm>
          <a:prstGeom prst="rect">
            <a:avLst/>
          </a:prstGeom>
        </p:spPr>
      </p:pic>
      <p:sp>
        <p:nvSpPr>
          <p:cNvPr id="15" name="文本框 14"/>
          <p:cNvSpPr txBox="1"/>
          <p:nvPr/>
        </p:nvSpPr>
        <p:spPr>
          <a:xfrm>
            <a:off x="1981200" y="3984625"/>
            <a:ext cx="4441190" cy="1198880"/>
          </a:xfrm>
          <a:prstGeom prst="rect">
            <a:avLst/>
          </a:prstGeom>
          <a:noFill/>
        </p:spPr>
        <p:txBody>
          <a:bodyPr wrap="square" rtlCol="0" anchor="t">
            <a:spAutoFit/>
          </a:bodyPr>
          <a:p>
            <a:r>
              <a:rPr lang="zh-CN" altLang="en-US"/>
              <a:t># 计算标准化残差和标准化预测值</a:t>
            </a:r>
            <a:endParaRPr lang="zh-CN" altLang="en-US"/>
          </a:p>
          <a:p>
            <a:r>
              <a:rPr lang="zh-CN" altLang="en-US"/>
              <a:t>standardized_residuals &lt;- rstandard(model)</a:t>
            </a:r>
            <a:endParaRPr lang="zh-CN" altLang="en-US"/>
          </a:p>
          <a:p>
            <a:r>
              <a:rPr lang="zh-CN" altLang="en-US"/>
              <a:t>standardized_fitted_values &lt;- fitted(model)</a:t>
            </a:r>
            <a:endParaRPr lang="zh-CN" altLang="en-US"/>
          </a:p>
          <a:p>
            <a:r>
              <a:rPr lang="zh-CN" altLang="en-US"/>
              <a:t># 绘制散点图（</a:t>
            </a:r>
            <a:r>
              <a:rPr lang="zh-CN" altLang="en-US"/>
              <a:t>略）</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518920" y="800100"/>
            <a:ext cx="14992985" cy="1015365"/>
          </a:xfrm>
          <a:prstGeom prst="rect">
            <a:avLst/>
          </a:prstGeom>
        </p:spPr>
        <p:txBody>
          <a:bodyPr wrap="square" lIns="0" tIns="0" rIns="0" bIns="0" rtlCol="0" anchor="t">
            <a:spAutoFit/>
          </a:bodyPr>
          <a:lstStyle/>
          <a:p>
            <a:pPr>
              <a:lnSpc>
                <a:spcPct val="150000"/>
              </a:lnSpc>
            </a:pPr>
            <a:r>
              <a:rPr lang="zh-CN" sz="4400">
                <a:solidFill>
                  <a:srgbClr val="1E1E1E"/>
                </a:solidFill>
                <a:ea typeface="思源宋体 Heavy" panose="02020900000000000000" charset="-122"/>
                <a:sym typeface="+mn-ea"/>
              </a:rPr>
              <a:t>四、</a:t>
            </a:r>
            <a:r>
              <a:rPr sz="4400">
                <a:solidFill>
                  <a:srgbClr val="1E1E1E"/>
                </a:solidFill>
                <a:ea typeface="思源宋体 Heavy" panose="02020900000000000000" charset="-122"/>
                <a:sym typeface="+mn-ea"/>
              </a:rPr>
              <a:t>数据建模</a:t>
            </a:r>
            <a:r>
              <a:rPr lang="en-US" sz="4400">
                <a:solidFill>
                  <a:srgbClr val="1E1E1E"/>
                </a:solidFill>
                <a:ea typeface="思源宋体 Heavy" panose="02020900000000000000" charset="-122"/>
                <a:sym typeface="+mn-ea"/>
              </a:rPr>
              <a:t>&amp;</a:t>
            </a:r>
            <a:r>
              <a:rPr sz="4400">
                <a:solidFill>
                  <a:srgbClr val="1E1E1E"/>
                </a:solidFill>
                <a:ea typeface="思源宋体 Heavy" panose="02020900000000000000" charset="-122"/>
                <a:sym typeface="+mn-ea"/>
              </a:rPr>
              <a:t>模型质量评估</a:t>
            </a:r>
            <a:endParaRPr sz="4400">
              <a:solidFill>
                <a:srgbClr val="1E1E1E"/>
              </a:solidFill>
              <a:ea typeface="思源宋体 Heavy" panose="02020900000000000000" charset="-122"/>
              <a:sym typeface="+mn-ea"/>
            </a:endParaRPr>
          </a:p>
        </p:txBody>
      </p:sp>
      <p:sp>
        <p:nvSpPr>
          <p:cNvPr id="11" name="文本框 10"/>
          <p:cNvSpPr txBox="1"/>
          <p:nvPr/>
        </p:nvSpPr>
        <p:spPr>
          <a:xfrm>
            <a:off x="1447800" y="2552700"/>
            <a:ext cx="9144000" cy="4523105"/>
          </a:xfrm>
          <a:prstGeom prst="rect">
            <a:avLst/>
          </a:prstGeom>
          <a:noFill/>
        </p:spPr>
        <p:txBody>
          <a:bodyPr wrap="square" rtlCol="0" anchor="t">
            <a:spAutoFit/>
          </a:bodyPr>
          <a:p>
            <a:r>
              <a:rPr lang="zh-CN" altLang="en-US"/>
              <a:t># 数据分割</a:t>
            </a:r>
            <a:endParaRPr lang="zh-CN" altLang="en-US"/>
          </a:p>
          <a:p>
            <a:r>
              <a:rPr lang="zh-CN" altLang="en-US"/>
              <a:t>set.seed(123)</a:t>
            </a:r>
            <a:endParaRPr lang="zh-CN" altLang="en-US"/>
          </a:p>
          <a:p>
            <a:endParaRPr lang="zh-CN" altLang="en-US"/>
          </a:p>
          <a:p>
            <a:r>
              <a:rPr lang="zh-CN" altLang="en-US"/>
              <a:t># 从数据的行索引中随机选择80%的索引，作为训练集</a:t>
            </a:r>
            <a:endParaRPr lang="zh-CN" altLang="en-US"/>
          </a:p>
          <a:p>
            <a:r>
              <a:rPr lang="zh-CN" altLang="en-US"/>
              <a:t>train_indices &lt;- sample(1:nrow(new_data), 0.8 * nrow(new_data))</a:t>
            </a:r>
            <a:endParaRPr lang="zh-CN" altLang="en-US"/>
          </a:p>
          <a:p>
            <a:r>
              <a:rPr lang="zh-CN" altLang="en-US"/>
              <a:t>train_data &lt;- new_data[train_indices, ]</a:t>
            </a:r>
            <a:endParaRPr lang="zh-CN" altLang="en-US"/>
          </a:p>
          <a:p>
            <a:endParaRPr lang="zh-CN" altLang="en-US"/>
          </a:p>
          <a:p>
            <a:r>
              <a:rPr lang="zh-CN" altLang="en-US"/>
              <a:t># 未在训练集中使用的数据，作为测试集</a:t>
            </a:r>
            <a:endParaRPr lang="zh-CN" altLang="en-US"/>
          </a:p>
          <a:p>
            <a:r>
              <a:rPr lang="zh-CN" altLang="en-US"/>
              <a:t>test_data &lt;- new_data[-train_indices, ]</a:t>
            </a:r>
            <a:endParaRPr lang="zh-CN" altLang="en-US"/>
          </a:p>
          <a:p>
            <a:endParaRPr lang="zh-CN" altLang="en-US"/>
          </a:p>
          <a:p>
            <a:r>
              <a:rPr lang="zh-CN" altLang="en-US"/>
              <a:t># 模型选择与训练：lm(): 线性回归建模函数。</a:t>
            </a:r>
            <a:endParaRPr lang="zh-CN" altLang="en-US"/>
          </a:p>
          <a:p>
            <a:r>
              <a:rPr lang="zh-CN" altLang="en-US"/>
              <a:t># 使用"总高等教育入学人数"作为因变量，其他列作为自变量。</a:t>
            </a:r>
            <a:endParaRPr lang="zh-CN" altLang="en-US"/>
          </a:p>
          <a:p>
            <a:r>
              <a:rPr lang="zh-CN" altLang="en-US"/>
              <a:t>mlr &lt;- lm(Gross_Tertiary_Education_Enrollment ~ . , data = train_data)</a:t>
            </a:r>
            <a:endParaRPr lang="zh-CN" altLang="en-US"/>
          </a:p>
          <a:p>
            <a:endParaRPr lang="zh-CN" altLang="en-US"/>
          </a:p>
          <a:p>
            <a:r>
              <a:rPr lang="zh-CN" altLang="en-US"/>
              <a:t>#查看模型详细信息</a:t>
            </a:r>
            <a:endParaRPr lang="zh-CN" altLang="en-US"/>
          </a:p>
          <a:p>
            <a:r>
              <a:rPr lang="zh-CN" altLang="en-US"/>
              <a:t>summary(mlr)</a:t>
            </a:r>
            <a:endParaRPr lang="zh-CN" altLang="en-US"/>
          </a:p>
        </p:txBody>
      </p:sp>
      <p:pic>
        <p:nvPicPr>
          <p:cNvPr id="12" name="图片 11"/>
          <p:cNvPicPr>
            <a:picLocks noChangeAspect="1"/>
          </p:cNvPicPr>
          <p:nvPr>
            <p:custDataLst>
              <p:tags r:id="rId1"/>
            </p:custDataLst>
          </p:nvPr>
        </p:nvPicPr>
        <p:blipFill>
          <a:blip r:embed="rId2"/>
          <a:srcRect r="41869" b="28206"/>
          <a:stretch>
            <a:fillRect/>
          </a:stretch>
        </p:blipFill>
        <p:spPr>
          <a:xfrm>
            <a:off x="8382000" y="2219325"/>
            <a:ext cx="8069580" cy="4631690"/>
          </a:xfrm>
          <a:prstGeom prst="rect">
            <a:avLst/>
          </a:prstGeom>
        </p:spPr>
      </p:pic>
      <p:grpSp>
        <p:nvGrpSpPr>
          <p:cNvPr id="18" name="Group 18"/>
          <p:cNvGrpSpPr/>
          <p:nvPr/>
        </p:nvGrpSpPr>
        <p:grpSpPr>
          <a:xfrm rot="0">
            <a:off x="3429000" y="6967855"/>
            <a:ext cx="12719050" cy="2980690"/>
            <a:chOff x="0" y="0"/>
            <a:chExt cx="1033718" cy="298670"/>
          </a:xfrm>
        </p:grpSpPr>
        <p:sp>
          <p:nvSpPr>
            <p:cNvPr id="19" name="Freeform 19"/>
            <p:cNvSpPr/>
            <p:nvPr>
              <p:custDataLst>
                <p:tags r:id="rId3"/>
              </p:custDataLst>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20" name="TextBox 20"/>
            <p:cNvSpPr txBox="1"/>
            <p:nvPr>
              <p:custDataLst>
                <p:tags r:id="rId4"/>
              </p:custDataLst>
            </p:nvPr>
          </p:nvSpPr>
          <p:spPr>
            <a:xfrm>
              <a:off x="0" y="-95250"/>
              <a:ext cx="1033718" cy="393920"/>
            </a:xfrm>
            <a:prstGeom prst="rect">
              <a:avLst/>
            </a:prstGeom>
          </p:spPr>
          <p:txBody>
            <a:bodyPr lIns="50800" tIns="50800" rIns="50800" bIns="50800" rtlCol="0" anchor="ctr"/>
            <a:p>
              <a:pPr algn="ctr">
                <a:lnSpc>
                  <a:spcPts val="3695"/>
                </a:lnSpc>
              </a:pPr>
            </a:p>
          </p:txBody>
        </p:sp>
      </p:grpSp>
      <p:sp>
        <p:nvSpPr>
          <p:cNvPr id="16" name="文本框 15"/>
          <p:cNvSpPr txBox="1"/>
          <p:nvPr/>
        </p:nvSpPr>
        <p:spPr>
          <a:xfrm>
            <a:off x="3657600" y="7048500"/>
            <a:ext cx="12060555" cy="2676525"/>
          </a:xfrm>
          <a:prstGeom prst="rect">
            <a:avLst/>
          </a:prstGeom>
          <a:noFill/>
        </p:spPr>
        <p:txBody>
          <a:bodyPr wrap="square" rtlCol="0" anchor="t">
            <a:spAutoFit/>
          </a:bodyPr>
          <a:p>
            <a:r>
              <a:rPr lang="zh-CN" altLang="en-US" sz="2400" b="1">
                <a:latin typeface="华文楷体" panose="02010600040101010101" charset="-122"/>
                <a:ea typeface="华文楷体" panose="02010600040101010101" charset="-122"/>
                <a:cs typeface="华文楷体" panose="02010600040101010101" charset="-122"/>
              </a:rPr>
              <a:t>在该模型下，</a:t>
            </a:r>
            <a:endParaRPr lang="zh-CN" altLang="en-US" sz="2400" b="1">
              <a:latin typeface="华文楷体" panose="02010600040101010101" charset="-122"/>
              <a:ea typeface="华文楷体" panose="02010600040101010101" charset="-122"/>
              <a:cs typeface="华文楷体" panose="02010600040101010101" charset="-122"/>
            </a:endParaRPr>
          </a:p>
          <a:p>
            <a:r>
              <a:rPr lang="zh-CN" altLang="en-US" sz="2400" b="1">
                <a:latin typeface="华文楷体" panose="02010600040101010101" charset="-122"/>
                <a:ea typeface="华文楷体" panose="02010600040101010101" charset="-122"/>
                <a:cs typeface="华文楷体" panose="02010600040101010101" charset="-122"/>
              </a:rPr>
              <a:t>残差标准差（均方误差RMSE）为17.82</a:t>
            </a:r>
            <a:endParaRPr lang="zh-CN" altLang="en-US" sz="2400" b="1">
              <a:latin typeface="华文楷体" panose="02010600040101010101" charset="-122"/>
              <a:ea typeface="华文楷体" panose="02010600040101010101" charset="-122"/>
              <a:cs typeface="华文楷体" panose="02010600040101010101" charset="-122"/>
            </a:endParaRPr>
          </a:p>
          <a:p>
            <a:r>
              <a:rPr lang="zh-CN" altLang="en-US" sz="2400" b="1">
                <a:latin typeface="华文楷体" panose="02010600040101010101" charset="-122"/>
                <a:ea typeface="华文楷体" panose="02010600040101010101" charset="-122"/>
                <a:cs typeface="华文楷体" panose="02010600040101010101" charset="-122"/>
              </a:rPr>
              <a:t>拟合优度的判定系数（Multiple R-squared ）为0.6678，表示模型解释了目标变量方差的66.78%。值相对来说挺接近1的。</a:t>
            </a:r>
            <a:endParaRPr lang="zh-CN" altLang="en-US" sz="2400" b="1">
              <a:latin typeface="华文楷体" panose="02010600040101010101" charset="-122"/>
              <a:ea typeface="华文楷体" panose="02010600040101010101" charset="-122"/>
              <a:cs typeface="华文楷体" panose="02010600040101010101" charset="-122"/>
            </a:endParaRPr>
          </a:p>
          <a:p>
            <a:r>
              <a:rPr lang="zh-CN" altLang="en-US" sz="2400" b="1">
                <a:latin typeface="华文楷体" panose="02010600040101010101" charset="-122"/>
                <a:ea typeface="华文楷体" panose="02010600040101010101" charset="-122"/>
                <a:cs typeface="华文楷体" panose="02010600040101010101" charset="-122"/>
              </a:rPr>
              <a:t>调整后的Adjusted R-squared 为0.6263 。</a:t>
            </a:r>
            <a:endParaRPr lang="zh-CN" altLang="en-US" sz="2400" b="1">
              <a:latin typeface="华文楷体" panose="02010600040101010101" charset="-122"/>
              <a:ea typeface="华文楷体" panose="02010600040101010101" charset="-122"/>
              <a:cs typeface="华文楷体" panose="02010600040101010101" charset="-122"/>
            </a:endParaRPr>
          </a:p>
          <a:p>
            <a:r>
              <a:rPr lang="zh-CN" altLang="en-US" sz="2400" b="1">
                <a:latin typeface="华文楷体" panose="02010600040101010101" charset="-122"/>
                <a:ea typeface="华文楷体" panose="02010600040101010101" charset="-122"/>
                <a:cs typeface="华文楷体" panose="02010600040101010101" charset="-122"/>
              </a:rPr>
              <a:t>最后观察到F-statistic (F统计量)的p-value: &lt; 2.2e-16：表明模型作为整体是显著的，即至少有一个自变量对目标变量有显著影响。</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17" name="文本框 16"/>
          <p:cNvSpPr txBox="1"/>
          <p:nvPr/>
        </p:nvSpPr>
        <p:spPr>
          <a:xfrm>
            <a:off x="3399155" y="2597150"/>
            <a:ext cx="5081905" cy="583565"/>
          </a:xfrm>
          <a:prstGeom prst="rect">
            <a:avLst/>
          </a:prstGeom>
          <a:noFill/>
        </p:spPr>
        <p:txBody>
          <a:bodyPr wrap="square" rtlCol="0">
            <a:spAutoFit/>
          </a:bodyPr>
          <a:p>
            <a:r>
              <a:rPr lang="zh-CN" altLang="en-US" sz="3200" b="1">
                <a:solidFill>
                  <a:srgbClr val="FF0000"/>
                </a:solidFill>
              </a:rPr>
              <a:t>分训练集和测试集、</a:t>
            </a:r>
            <a:r>
              <a:rPr lang="zh-CN" altLang="en-US" sz="3200" b="1">
                <a:solidFill>
                  <a:srgbClr val="FF0000"/>
                </a:solidFill>
              </a:rPr>
              <a:t>建模</a:t>
            </a:r>
            <a:endParaRPr lang="zh-CN" altLang="en-US" sz="3200" b="1">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518920" y="800100"/>
            <a:ext cx="14992985" cy="1015365"/>
          </a:xfrm>
          <a:prstGeom prst="rect">
            <a:avLst/>
          </a:prstGeom>
        </p:spPr>
        <p:txBody>
          <a:bodyPr wrap="square" lIns="0" tIns="0" rIns="0" bIns="0" rtlCol="0" anchor="t">
            <a:spAutoFit/>
          </a:bodyPr>
          <a:lstStyle/>
          <a:p>
            <a:pPr>
              <a:lnSpc>
                <a:spcPct val="150000"/>
              </a:lnSpc>
            </a:pPr>
            <a:r>
              <a:rPr lang="zh-CN" sz="4400">
                <a:solidFill>
                  <a:srgbClr val="1E1E1E"/>
                </a:solidFill>
                <a:ea typeface="思源宋体 Heavy" panose="02020900000000000000" charset="-122"/>
                <a:sym typeface="+mn-ea"/>
              </a:rPr>
              <a:t>四、</a:t>
            </a:r>
            <a:r>
              <a:rPr sz="4400">
                <a:solidFill>
                  <a:srgbClr val="1E1E1E"/>
                </a:solidFill>
                <a:ea typeface="思源宋体 Heavy" panose="02020900000000000000" charset="-122"/>
                <a:sym typeface="+mn-ea"/>
              </a:rPr>
              <a:t>数据建模</a:t>
            </a:r>
            <a:r>
              <a:rPr lang="en-US" sz="4400">
                <a:solidFill>
                  <a:srgbClr val="1E1E1E"/>
                </a:solidFill>
                <a:ea typeface="思源宋体 Heavy" panose="02020900000000000000" charset="-122"/>
                <a:sym typeface="+mn-ea"/>
              </a:rPr>
              <a:t>&amp;</a:t>
            </a:r>
            <a:r>
              <a:rPr sz="4400">
                <a:solidFill>
                  <a:srgbClr val="1E1E1E"/>
                </a:solidFill>
                <a:ea typeface="思源宋体 Heavy" panose="02020900000000000000" charset="-122"/>
                <a:sym typeface="+mn-ea"/>
              </a:rPr>
              <a:t>模型质量评估</a:t>
            </a:r>
            <a:endParaRPr sz="4400">
              <a:solidFill>
                <a:srgbClr val="1E1E1E"/>
              </a:solidFill>
              <a:ea typeface="思源宋体 Heavy" panose="02020900000000000000" charset="-122"/>
              <a:sym typeface="+mn-ea"/>
            </a:endParaRPr>
          </a:p>
        </p:txBody>
      </p:sp>
      <p:sp>
        <p:nvSpPr>
          <p:cNvPr id="11" name="文本框 10"/>
          <p:cNvSpPr txBox="1"/>
          <p:nvPr/>
        </p:nvSpPr>
        <p:spPr>
          <a:xfrm>
            <a:off x="1447800" y="2552700"/>
            <a:ext cx="9144000" cy="829945"/>
          </a:xfrm>
          <a:prstGeom prst="rect">
            <a:avLst/>
          </a:prstGeom>
          <a:noFill/>
        </p:spPr>
        <p:txBody>
          <a:bodyPr wrap="square" rtlCol="0" anchor="t">
            <a:spAutoFit/>
          </a:bodyPr>
          <a:p>
            <a:r>
              <a:rPr lang="zh-CN" altLang="en-US" sz="2400"/>
              <a:t>#逐步回归</a:t>
            </a:r>
            <a:endParaRPr lang="zh-CN" altLang="en-US" sz="2400"/>
          </a:p>
          <a:p>
            <a:r>
              <a:rPr lang="zh-CN" altLang="en-US" sz="2400"/>
              <a:t>step(mlr)</a:t>
            </a:r>
            <a:endParaRPr lang="zh-CN" altLang="en-US" sz="2400"/>
          </a:p>
        </p:txBody>
      </p:sp>
      <p:grpSp>
        <p:nvGrpSpPr>
          <p:cNvPr id="18" name="Group 18"/>
          <p:cNvGrpSpPr/>
          <p:nvPr/>
        </p:nvGrpSpPr>
        <p:grpSpPr>
          <a:xfrm rot="0">
            <a:off x="2650490" y="6967855"/>
            <a:ext cx="14623415" cy="2980690"/>
            <a:chOff x="0" y="0"/>
            <a:chExt cx="1033718" cy="298670"/>
          </a:xfrm>
        </p:grpSpPr>
        <p:sp>
          <p:nvSpPr>
            <p:cNvPr id="19" name="Freeform 19"/>
            <p:cNvSpPr/>
            <p:nvPr>
              <p:custDataLst>
                <p:tags r:id="rId1"/>
              </p:custDataLst>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20" name="TextBox 20"/>
            <p:cNvSpPr txBox="1"/>
            <p:nvPr>
              <p:custDataLst>
                <p:tags r:id="rId2"/>
              </p:custDataLst>
            </p:nvPr>
          </p:nvSpPr>
          <p:spPr>
            <a:xfrm>
              <a:off x="0" y="-95250"/>
              <a:ext cx="1033718" cy="393920"/>
            </a:xfrm>
            <a:prstGeom prst="rect">
              <a:avLst/>
            </a:prstGeom>
          </p:spPr>
          <p:txBody>
            <a:bodyPr lIns="50800" tIns="50800" rIns="50800" bIns="50800" rtlCol="0" anchor="ctr"/>
            <a:p>
              <a:pPr algn="ctr">
                <a:lnSpc>
                  <a:spcPts val="3695"/>
                </a:lnSpc>
              </a:pPr>
            </a:p>
          </p:txBody>
        </p:sp>
      </p:grpSp>
      <p:sp>
        <p:nvSpPr>
          <p:cNvPr id="16" name="文本框 15"/>
          <p:cNvSpPr txBox="1"/>
          <p:nvPr/>
        </p:nvSpPr>
        <p:spPr>
          <a:xfrm>
            <a:off x="3124200" y="7291705"/>
            <a:ext cx="12433300" cy="2332355"/>
          </a:xfrm>
          <a:prstGeom prst="rect">
            <a:avLst/>
          </a:prstGeom>
          <a:noFill/>
        </p:spPr>
        <p:txBody>
          <a:bodyPr wrap="square" rtlCol="0" anchor="t">
            <a:noAutofit/>
          </a:bodyPr>
          <a:p>
            <a:r>
              <a:rPr lang="zh-CN" altLang="en-US" sz="2800" b="1">
                <a:latin typeface="华文楷体" panose="02010600040101010101" charset="-122"/>
                <a:ea typeface="华文楷体" panose="02010600040101010101" charset="-122"/>
                <a:cs typeface="华文楷体" panose="02010600040101010101" charset="-122"/>
                <a:sym typeface="+mn-ea"/>
              </a:rPr>
              <a:t>根据该模型结果我们可以发现，观察p值，大部分回归系数在统计上是显著的。</a:t>
            </a:r>
            <a:endParaRPr lang="zh-CN" altLang="en-US" sz="2800" b="1">
              <a:latin typeface="华文楷体" panose="02010600040101010101" charset="-122"/>
              <a:ea typeface="华文楷体" panose="02010600040101010101" charset="-122"/>
              <a:cs typeface="华文楷体" panose="02010600040101010101" charset="-122"/>
            </a:endParaRPr>
          </a:p>
          <a:p>
            <a:pPr algn="l">
              <a:buClrTx/>
              <a:buSzTx/>
              <a:buNone/>
            </a:pPr>
            <a:r>
              <a:rPr lang="zh-CN" altLang="en-US" sz="2800" b="1">
                <a:latin typeface="华文楷体" panose="02010600040101010101" charset="-122"/>
                <a:ea typeface="华文楷体" panose="02010600040101010101" charset="-122"/>
                <a:cs typeface="华文楷体" panose="02010600040101010101" charset="-122"/>
                <a:sym typeface="+mn-ea"/>
              </a:rPr>
              <a:t>在该模型下：</a:t>
            </a:r>
            <a:endParaRPr lang="zh-CN" altLang="en-US" sz="2800" b="1">
              <a:latin typeface="华文楷体" panose="02010600040101010101" charset="-122"/>
              <a:ea typeface="华文楷体" panose="02010600040101010101" charset="-122"/>
              <a:cs typeface="华文楷体" panose="02010600040101010101" charset="-122"/>
            </a:endParaRPr>
          </a:p>
          <a:p>
            <a:pPr algn="l">
              <a:buClrTx/>
              <a:buSzTx/>
              <a:buNone/>
            </a:pPr>
            <a:r>
              <a:rPr lang="zh-CN" altLang="en-US" sz="2800" b="1">
                <a:latin typeface="华文楷体" panose="02010600040101010101" charset="-122"/>
                <a:ea typeface="华文楷体" panose="02010600040101010101" charset="-122"/>
                <a:cs typeface="华文楷体" panose="02010600040101010101" charset="-122"/>
                <a:sym typeface="+mn-ea"/>
              </a:rPr>
              <a:t>残差标准差（均方误差RMSE）为17.54 &lt; 原模型17.82</a:t>
            </a:r>
            <a:endParaRPr lang="zh-CN" altLang="en-US" sz="2800" b="1">
              <a:latin typeface="华文楷体" panose="02010600040101010101" charset="-122"/>
              <a:ea typeface="华文楷体" panose="02010600040101010101" charset="-122"/>
              <a:cs typeface="华文楷体" panose="02010600040101010101" charset="-122"/>
            </a:endParaRPr>
          </a:p>
          <a:p>
            <a:pPr algn="l">
              <a:buClrTx/>
              <a:buSzTx/>
              <a:buNone/>
            </a:pPr>
            <a:r>
              <a:rPr lang="zh-CN" altLang="en-US" sz="2800" b="1">
                <a:latin typeface="华文楷体" panose="02010600040101010101" charset="-122"/>
                <a:ea typeface="华文楷体" panose="02010600040101010101" charset="-122"/>
                <a:cs typeface="华文楷体" panose="02010600040101010101" charset="-122"/>
                <a:sym typeface="+mn-ea"/>
              </a:rPr>
              <a:t>调整后的Adjusted R-squared 为0.6379  &gt; 原模型0.6263 。具有更好的解释性。</a:t>
            </a:r>
            <a:endParaRPr lang="zh-CN" altLang="en-US" sz="2800" b="1">
              <a:latin typeface="华文楷体" panose="02010600040101010101" charset="-122"/>
              <a:ea typeface="华文楷体" panose="02010600040101010101" charset="-122"/>
              <a:cs typeface="华文楷体" panose="02010600040101010101" charset="-122"/>
            </a:endParaRPr>
          </a:p>
          <a:p>
            <a:pPr algn="l">
              <a:buClrTx/>
              <a:buSzTx/>
              <a:buNone/>
            </a:pPr>
            <a:r>
              <a:rPr lang="zh-CN" altLang="en-US" sz="2800" b="1">
                <a:latin typeface="华文楷体" panose="02010600040101010101" charset="-122"/>
                <a:ea typeface="华文楷体" panose="02010600040101010101" charset="-122"/>
                <a:cs typeface="华文楷体" panose="02010600040101010101" charset="-122"/>
                <a:sym typeface="+mn-ea"/>
              </a:rPr>
              <a:t>最后观察到F-statistic (F统计量)的p-value: &lt; 2.2e-16：表明模型作为整体是显著的。</a:t>
            </a:r>
            <a:endParaRPr lang="zh-CN" altLang="en-US" sz="2800" b="1">
              <a:latin typeface="华文楷体" panose="02010600040101010101" charset="-122"/>
              <a:ea typeface="华文楷体" panose="02010600040101010101" charset="-122"/>
              <a:cs typeface="华文楷体" panose="02010600040101010101" charset="-122"/>
            </a:endParaRPr>
          </a:p>
          <a:p>
            <a:pPr algn="l">
              <a:buClrTx/>
              <a:buSzTx/>
              <a:buNone/>
            </a:pPr>
            <a:endParaRPr lang="zh-CN" altLang="en-US" sz="2800" b="1">
              <a:latin typeface="华文楷体" panose="02010600040101010101" charset="-122"/>
              <a:ea typeface="华文楷体" panose="02010600040101010101" charset="-122"/>
              <a:cs typeface="华文楷体" panose="02010600040101010101" charset="-122"/>
            </a:endParaRPr>
          </a:p>
        </p:txBody>
      </p:sp>
      <p:sp>
        <p:nvSpPr>
          <p:cNvPr id="17" name="文本框 16"/>
          <p:cNvSpPr txBox="1"/>
          <p:nvPr/>
        </p:nvSpPr>
        <p:spPr>
          <a:xfrm>
            <a:off x="3733800" y="2705100"/>
            <a:ext cx="5081905" cy="583565"/>
          </a:xfrm>
          <a:prstGeom prst="rect">
            <a:avLst/>
          </a:prstGeom>
          <a:noFill/>
        </p:spPr>
        <p:txBody>
          <a:bodyPr wrap="square" rtlCol="0">
            <a:spAutoFit/>
          </a:bodyPr>
          <a:p>
            <a:r>
              <a:rPr lang="en-US" altLang="zh-CN" sz="3200" b="1">
                <a:solidFill>
                  <a:srgbClr val="FF0000"/>
                </a:solidFill>
              </a:rPr>
              <a:t>step()</a:t>
            </a:r>
            <a:r>
              <a:rPr lang="zh-CN" altLang="en-US" sz="3200" b="1">
                <a:solidFill>
                  <a:srgbClr val="FF0000"/>
                </a:solidFill>
              </a:rPr>
              <a:t>模型优化</a:t>
            </a:r>
            <a:endParaRPr lang="zh-CN" altLang="en-US" sz="3200" b="1">
              <a:solidFill>
                <a:srgbClr val="FF0000"/>
              </a:solidFill>
            </a:endParaRPr>
          </a:p>
        </p:txBody>
      </p:sp>
      <p:sp>
        <p:nvSpPr>
          <p:cNvPr id="13" name="文本框 12"/>
          <p:cNvSpPr txBox="1"/>
          <p:nvPr/>
        </p:nvSpPr>
        <p:spPr>
          <a:xfrm>
            <a:off x="1339850" y="3695700"/>
            <a:ext cx="9044305" cy="2676525"/>
          </a:xfrm>
          <a:prstGeom prst="rect">
            <a:avLst/>
          </a:prstGeom>
          <a:noFill/>
        </p:spPr>
        <p:txBody>
          <a:bodyPr wrap="square" rtlCol="0" anchor="t">
            <a:spAutoFit/>
          </a:bodyPr>
          <a:p>
            <a:r>
              <a:rPr lang="zh-CN" altLang="en-US" sz="2400"/>
              <a:t>逐步回归后，得到AIC最小的（734.44），最优化的模型为：</a:t>
            </a:r>
            <a:endParaRPr lang="zh-CN" altLang="en-US" sz="2400"/>
          </a:p>
          <a:p>
            <a:r>
              <a:rPr lang="zh-CN" altLang="en-US" sz="2400"/>
              <a:t>mlr_better &lt;- lm(formula = Gross_Tertiary_Education_Enrollment ~ Grade_2_3_Proficiency_Reading + </a:t>
            </a:r>
            <a:endParaRPr lang="zh-CN" altLang="en-US" sz="2400"/>
          </a:p>
          <a:p>
            <a:r>
              <a:rPr lang="zh-CN" altLang="en-US" sz="2400"/>
              <a:t>    Lower_Secondary_End_Proficiency_Reading + Birth_Rate + OOSR_Pre0Primary_Age + </a:t>
            </a:r>
            <a:endParaRPr lang="zh-CN" altLang="en-US" sz="2400"/>
          </a:p>
          <a:p>
            <a:r>
              <a:rPr lang="zh-CN" altLang="en-US" sz="2400"/>
              <a:t>    OOSR_Lower_Secondary_Age + OOSR_Upper_Secondary_Age, data = train_data)</a:t>
            </a:r>
            <a:endParaRPr lang="zh-CN" altLang="en-US" sz="2400"/>
          </a:p>
        </p:txBody>
      </p:sp>
      <p:pic>
        <p:nvPicPr>
          <p:cNvPr id="15" name="图片 14"/>
          <p:cNvPicPr>
            <a:picLocks noChangeAspect="1"/>
          </p:cNvPicPr>
          <p:nvPr>
            <p:custDataLst>
              <p:tags r:id="rId3"/>
            </p:custDataLst>
          </p:nvPr>
        </p:nvPicPr>
        <p:blipFill>
          <a:blip r:embed="rId4"/>
          <a:stretch>
            <a:fillRect/>
          </a:stretch>
        </p:blipFill>
        <p:spPr>
          <a:xfrm>
            <a:off x="10515600" y="3695700"/>
            <a:ext cx="6815455" cy="23717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518920" y="800100"/>
            <a:ext cx="14992985" cy="1015365"/>
          </a:xfrm>
          <a:prstGeom prst="rect">
            <a:avLst/>
          </a:prstGeom>
        </p:spPr>
        <p:txBody>
          <a:bodyPr wrap="square" lIns="0" tIns="0" rIns="0" bIns="0" rtlCol="0" anchor="t">
            <a:spAutoFit/>
          </a:bodyPr>
          <a:lstStyle/>
          <a:p>
            <a:pPr>
              <a:lnSpc>
                <a:spcPct val="150000"/>
              </a:lnSpc>
            </a:pPr>
            <a:r>
              <a:rPr lang="zh-CN" sz="4400">
                <a:solidFill>
                  <a:srgbClr val="1E1E1E"/>
                </a:solidFill>
                <a:ea typeface="思源宋体 Heavy" panose="02020900000000000000" charset="-122"/>
                <a:sym typeface="+mn-ea"/>
              </a:rPr>
              <a:t>四、</a:t>
            </a:r>
            <a:r>
              <a:rPr sz="4400">
                <a:solidFill>
                  <a:srgbClr val="1E1E1E"/>
                </a:solidFill>
                <a:ea typeface="思源宋体 Heavy" panose="02020900000000000000" charset="-122"/>
                <a:sym typeface="+mn-ea"/>
              </a:rPr>
              <a:t>数据建模</a:t>
            </a:r>
            <a:r>
              <a:rPr lang="en-US" sz="4400">
                <a:solidFill>
                  <a:srgbClr val="1E1E1E"/>
                </a:solidFill>
                <a:ea typeface="思源宋体 Heavy" panose="02020900000000000000" charset="-122"/>
                <a:sym typeface="+mn-ea"/>
              </a:rPr>
              <a:t>&amp;</a:t>
            </a:r>
            <a:r>
              <a:rPr sz="4400">
                <a:solidFill>
                  <a:srgbClr val="1E1E1E"/>
                </a:solidFill>
                <a:ea typeface="思源宋体 Heavy" panose="02020900000000000000" charset="-122"/>
                <a:sym typeface="+mn-ea"/>
              </a:rPr>
              <a:t>模型质量评估</a:t>
            </a:r>
            <a:endParaRPr sz="4400">
              <a:solidFill>
                <a:srgbClr val="1E1E1E"/>
              </a:solidFill>
              <a:ea typeface="思源宋体 Heavy" panose="02020900000000000000" charset="-122"/>
              <a:sym typeface="+mn-ea"/>
            </a:endParaRPr>
          </a:p>
        </p:txBody>
      </p:sp>
      <p:sp>
        <p:nvSpPr>
          <p:cNvPr id="11" name="文本框 10"/>
          <p:cNvSpPr txBox="1"/>
          <p:nvPr/>
        </p:nvSpPr>
        <p:spPr>
          <a:xfrm>
            <a:off x="1339850" y="3848100"/>
            <a:ext cx="9144000" cy="1198880"/>
          </a:xfrm>
          <a:prstGeom prst="rect">
            <a:avLst/>
          </a:prstGeom>
          <a:noFill/>
        </p:spPr>
        <p:txBody>
          <a:bodyPr wrap="square" rtlCol="0" anchor="t">
            <a:spAutoFit/>
          </a:bodyPr>
          <a:p>
            <a:r>
              <a:rPr lang="zh-CN" altLang="en-US"/>
              <a:t># 模型评估</a:t>
            </a:r>
            <a:endParaRPr lang="zh-CN" altLang="en-US"/>
          </a:p>
          <a:p>
            <a:r>
              <a:rPr lang="zh-CN" altLang="en-US"/>
              <a:t>predictions_tertiary &lt;- predict(mlr_better, newdata = test_data)</a:t>
            </a:r>
            <a:endParaRPr lang="zh-CN" altLang="en-US"/>
          </a:p>
          <a:p>
            <a:r>
              <a:rPr lang="zh-CN" altLang="en-US"/>
              <a:t>rmse_tertiary &lt;- sqrt(mean((predictions_tertiary - test_data$Gross_Tertiary_Education_Enrollment)^2))</a:t>
            </a:r>
            <a:endParaRPr lang="zh-CN" altLang="en-US"/>
          </a:p>
        </p:txBody>
      </p:sp>
      <p:grpSp>
        <p:nvGrpSpPr>
          <p:cNvPr id="18" name="Group 18"/>
          <p:cNvGrpSpPr/>
          <p:nvPr/>
        </p:nvGrpSpPr>
        <p:grpSpPr>
          <a:xfrm rot="0">
            <a:off x="2650490" y="6967855"/>
            <a:ext cx="14623415" cy="2980690"/>
            <a:chOff x="0" y="0"/>
            <a:chExt cx="1033718" cy="298670"/>
          </a:xfrm>
        </p:grpSpPr>
        <p:sp>
          <p:nvSpPr>
            <p:cNvPr id="19" name="Freeform 19"/>
            <p:cNvSpPr/>
            <p:nvPr>
              <p:custDataLst>
                <p:tags r:id="rId1"/>
              </p:custDataLst>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20" name="TextBox 20"/>
            <p:cNvSpPr txBox="1"/>
            <p:nvPr>
              <p:custDataLst>
                <p:tags r:id="rId2"/>
              </p:custDataLst>
            </p:nvPr>
          </p:nvSpPr>
          <p:spPr>
            <a:xfrm>
              <a:off x="0" y="-95250"/>
              <a:ext cx="1033718" cy="393920"/>
            </a:xfrm>
            <a:prstGeom prst="rect">
              <a:avLst/>
            </a:prstGeom>
          </p:spPr>
          <p:txBody>
            <a:bodyPr lIns="50800" tIns="50800" rIns="50800" bIns="50800" rtlCol="0" anchor="ctr"/>
            <a:p>
              <a:pPr algn="ctr">
                <a:lnSpc>
                  <a:spcPts val="3695"/>
                </a:lnSpc>
              </a:pPr>
            </a:p>
          </p:txBody>
        </p:sp>
      </p:grpSp>
      <p:sp>
        <p:nvSpPr>
          <p:cNvPr id="16" name="文本框 15"/>
          <p:cNvSpPr txBox="1"/>
          <p:nvPr/>
        </p:nvSpPr>
        <p:spPr>
          <a:xfrm>
            <a:off x="3124200" y="7291705"/>
            <a:ext cx="13321030" cy="2332355"/>
          </a:xfrm>
          <a:prstGeom prst="rect">
            <a:avLst/>
          </a:prstGeom>
          <a:noFill/>
        </p:spPr>
        <p:txBody>
          <a:bodyPr wrap="square" rtlCol="0" anchor="t">
            <a:noAutofit/>
          </a:bodyPr>
          <a:p>
            <a:pPr marL="457200" indent="-457200">
              <a:buFont typeface="Arial" panose="020B0604020202020204" pitchFamily="34" charset="0"/>
              <a:buChar char="•"/>
            </a:pPr>
            <a:r>
              <a:rPr lang="zh-CN" altLang="en-US" sz="2800" b="1">
                <a:latin typeface="华文楷体" panose="02010600040101010101" charset="-122"/>
                <a:ea typeface="华文楷体" panose="02010600040101010101" charset="-122"/>
                <a:cs typeface="华文楷体" panose="02010600040101010101" charset="-122"/>
                <a:sym typeface="+mn-ea"/>
              </a:rPr>
              <a:t>如果RMSE较小，说明模型在测试数据上的表现较好。</a:t>
            </a:r>
            <a:endParaRPr lang="zh-CN" altLang="en-US" sz="2800" b="1">
              <a:latin typeface="华文楷体" panose="02010600040101010101" charset="-122"/>
              <a:ea typeface="华文楷体" panose="02010600040101010101" charset="-122"/>
              <a:cs typeface="华文楷体" panose="02010600040101010101" charset="-122"/>
              <a:sym typeface="+mn-ea"/>
            </a:endParaRPr>
          </a:p>
          <a:p>
            <a:pPr marL="457200" indent="-457200">
              <a:buFont typeface="Arial" panose="020B0604020202020204" pitchFamily="34" charset="0"/>
              <a:buChar char="•"/>
            </a:pPr>
            <a:endParaRPr lang="zh-CN" altLang="en-US" sz="2800" b="1">
              <a:latin typeface="华文楷体" panose="02010600040101010101" charset="-122"/>
              <a:ea typeface="华文楷体" panose="02010600040101010101" charset="-122"/>
              <a:cs typeface="华文楷体" panose="02010600040101010101" charset="-122"/>
            </a:endParaRPr>
          </a:p>
          <a:p>
            <a:pPr marL="457200" indent="-457200">
              <a:buFont typeface="Arial" panose="020B0604020202020204" pitchFamily="34" charset="0"/>
              <a:buChar char="•"/>
            </a:pPr>
            <a:r>
              <a:rPr lang="zh-CN" altLang="en-US" sz="2800" b="1">
                <a:latin typeface="华文楷体" panose="02010600040101010101" charset="-122"/>
                <a:ea typeface="华文楷体" panose="02010600040101010101" charset="-122"/>
                <a:cs typeface="华文楷体" panose="02010600040101010101" charset="-122"/>
                <a:sym typeface="+mn-ea"/>
              </a:rPr>
              <a:t>我们可以看到RMSE为16.6066，比较小，因此说明在测试数据上的表现较好。</a:t>
            </a:r>
            <a:endParaRPr lang="zh-CN" altLang="en-US" sz="2800" b="1">
              <a:latin typeface="华文楷体" panose="02010600040101010101" charset="-122"/>
              <a:ea typeface="华文楷体" panose="02010600040101010101" charset="-122"/>
              <a:cs typeface="华文楷体" panose="02010600040101010101" charset="-122"/>
            </a:endParaRPr>
          </a:p>
          <a:p>
            <a:pPr marL="457200" indent="-457200">
              <a:buFont typeface="Arial" panose="020B0604020202020204" pitchFamily="34" charset="0"/>
              <a:buChar char="•"/>
            </a:pPr>
            <a:endParaRPr lang="zh-CN" altLang="en-US" sz="2800" b="1">
              <a:latin typeface="华文楷体" panose="02010600040101010101" charset="-122"/>
              <a:ea typeface="华文楷体" panose="02010600040101010101" charset="-122"/>
              <a:cs typeface="华文楷体" panose="02010600040101010101" charset="-122"/>
              <a:sym typeface="+mn-ea"/>
            </a:endParaRPr>
          </a:p>
          <a:p>
            <a:pPr marL="457200" indent="-457200">
              <a:buFont typeface="Arial" panose="020B0604020202020204" pitchFamily="34" charset="0"/>
              <a:buChar char="•"/>
            </a:pPr>
            <a:r>
              <a:rPr lang="zh-CN" altLang="en-US" sz="2800" b="1">
                <a:latin typeface="华文楷体" panose="02010600040101010101" charset="-122"/>
                <a:ea typeface="华文楷体" panose="02010600040101010101" charset="-122"/>
                <a:cs typeface="华文楷体" panose="02010600040101010101" charset="-122"/>
                <a:sym typeface="+mn-ea"/>
              </a:rPr>
              <a:t>在预测</a:t>
            </a:r>
            <a:r>
              <a:rPr lang="en-US" altLang="zh-CN" sz="2800" b="1">
                <a:latin typeface="华文楷体" panose="02010600040101010101" charset="-122"/>
                <a:ea typeface="华文楷体" panose="02010600040101010101" charset="-122"/>
                <a:cs typeface="华文楷体" panose="02010600040101010101" charset="-122"/>
                <a:sym typeface="+mn-ea"/>
              </a:rPr>
              <a:t>vs</a:t>
            </a:r>
            <a:r>
              <a:rPr lang="zh-CN" altLang="en-US" sz="2800" b="1">
                <a:latin typeface="华文楷体" panose="02010600040101010101" charset="-122"/>
                <a:ea typeface="华文楷体" panose="02010600040101010101" charset="-122"/>
                <a:cs typeface="华文楷体" panose="02010600040101010101" charset="-122"/>
                <a:sym typeface="+mn-ea"/>
              </a:rPr>
              <a:t>实际散点图</a:t>
            </a:r>
            <a:r>
              <a:rPr lang="zh-CN" altLang="en-US" sz="2800" b="1">
                <a:latin typeface="华文楷体" panose="02010600040101010101" charset="-122"/>
                <a:ea typeface="华文楷体" panose="02010600040101010101" charset="-122"/>
                <a:cs typeface="华文楷体" panose="02010600040101010101" charset="-122"/>
                <a:sym typeface="+mn-ea"/>
              </a:rPr>
              <a:t>中，大部分点还是集中在对角线附近，说明拟合效果较好。</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
        <p:nvSpPr>
          <p:cNvPr id="17" name="文本框 16"/>
          <p:cNvSpPr txBox="1"/>
          <p:nvPr/>
        </p:nvSpPr>
        <p:spPr>
          <a:xfrm>
            <a:off x="1447800" y="2552700"/>
            <a:ext cx="9143365" cy="1076325"/>
          </a:xfrm>
          <a:prstGeom prst="rect">
            <a:avLst/>
          </a:prstGeom>
          <a:noFill/>
        </p:spPr>
        <p:txBody>
          <a:bodyPr wrap="square" rtlCol="0">
            <a:spAutoFit/>
          </a:bodyPr>
          <a:p>
            <a:pPr marL="457200" indent="-457200">
              <a:buFont typeface="Arial" panose="020B0604020202020204" pitchFamily="34" charset="0"/>
              <a:buChar char="•"/>
            </a:pPr>
            <a:r>
              <a:rPr lang="zh-CN" altLang="en-US" sz="3200" b="1">
                <a:solidFill>
                  <a:srgbClr val="FF0000"/>
                </a:solidFill>
              </a:rPr>
              <a:t>模型在测试集上的均方根误差</a:t>
            </a:r>
            <a:endParaRPr lang="zh-CN" altLang="en-US" sz="3200" b="1">
              <a:solidFill>
                <a:srgbClr val="FF0000"/>
              </a:solidFill>
            </a:endParaRPr>
          </a:p>
          <a:p>
            <a:pPr marL="457200" indent="-457200">
              <a:buFont typeface="Arial" panose="020B0604020202020204" pitchFamily="34" charset="0"/>
              <a:buChar char="•"/>
            </a:pPr>
            <a:r>
              <a:rPr lang="zh-CN" altLang="en-US" sz="3200" b="1">
                <a:solidFill>
                  <a:srgbClr val="FF0000"/>
                </a:solidFill>
              </a:rPr>
              <a:t>可视化在测试集上的预测值与实际值的关系</a:t>
            </a:r>
            <a:endParaRPr lang="zh-CN" altLang="en-US" sz="3200" b="1">
              <a:solidFill>
                <a:srgbClr val="FF0000"/>
              </a:solidFill>
            </a:endParaRPr>
          </a:p>
        </p:txBody>
      </p:sp>
      <p:pic>
        <p:nvPicPr>
          <p:cNvPr id="12" name="图片 11"/>
          <p:cNvPicPr>
            <a:picLocks noChangeAspect="1"/>
          </p:cNvPicPr>
          <p:nvPr>
            <p:custDataLst>
              <p:tags r:id="rId3"/>
            </p:custDataLst>
          </p:nvPr>
        </p:nvPicPr>
        <p:blipFill>
          <a:blip r:embed="rId4"/>
          <a:stretch>
            <a:fillRect/>
          </a:stretch>
        </p:blipFill>
        <p:spPr>
          <a:xfrm>
            <a:off x="10439400" y="2324100"/>
            <a:ext cx="7282180" cy="4386580"/>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1518920" y="5227955"/>
            <a:ext cx="2331720" cy="81153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3" name="Group 33"/>
          <p:cNvGrpSpPr/>
          <p:nvPr/>
        </p:nvGrpSpPr>
        <p:grpSpPr>
          <a:xfrm rot="0">
            <a:off x="17381854" y="1413524"/>
            <a:ext cx="1709964" cy="17099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6" name="Group 36"/>
          <p:cNvGrpSpPr/>
          <p:nvPr/>
        </p:nvGrpSpPr>
        <p:grpSpPr>
          <a:xfrm rot="0">
            <a:off x="15660850" y="643876"/>
            <a:ext cx="639452" cy="63945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1518920" y="800100"/>
            <a:ext cx="14992985" cy="1015365"/>
          </a:xfrm>
          <a:prstGeom prst="rect">
            <a:avLst/>
          </a:prstGeom>
        </p:spPr>
        <p:txBody>
          <a:bodyPr wrap="square" lIns="0" tIns="0" rIns="0" bIns="0" rtlCol="0" anchor="t">
            <a:spAutoFit/>
          </a:bodyPr>
          <a:lstStyle/>
          <a:p>
            <a:pPr>
              <a:lnSpc>
                <a:spcPct val="150000"/>
              </a:lnSpc>
            </a:pPr>
            <a:r>
              <a:rPr lang="zh-CN" sz="4400">
                <a:solidFill>
                  <a:srgbClr val="1E1E1E"/>
                </a:solidFill>
                <a:ea typeface="思源宋体 Heavy" panose="02020900000000000000" charset="-122"/>
                <a:sym typeface="+mn-ea"/>
              </a:rPr>
              <a:t>五、</a:t>
            </a:r>
            <a:r>
              <a:rPr sz="4400">
                <a:solidFill>
                  <a:srgbClr val="1E1E1E"/>
                </a:solidFill>
                <a:ea typeface="思源宋体 Heavy" panose="02020900000000000000" charset="-122"/>
                <a:sym typeface="+mn-ea"/>
              </a:rPr>
              <a:t>模型解读</a:t>
            </a:r>
            <a:endParaRPr sz="4400">
              <a:solidFill>
                <a:srgbClr val="1E1E1E"/>
              </a:solidFill>
              <a:ea typeface="思源宋体 Heavy" panose="02020900000000000000" charset="-122"/>
              <a:sym typeface="+mn-ea"/>
            </a:endParaRPr>
          </a:p>
        </p:txBody>
      </p:sp>
      <p:grpSp>
        <p:nvGrpSpPr>
          <p:cNvPr id="18" name="Group 18"/>
          <p:cNvGrpSpPr/>
          <p:nvPr/>
        </p:nvGrpSpPr>
        <p:grpSpPr>
          <a:xfrm rot="0">
            <a:off x="1677670" y="2700655"/>
            <a:ext cx="15509240" cy="1052195"/>
            <a:chOff x="0" y="0"/>
            <a:chExt cx="1033718" cy="298670"/>
          </a:xfrm>
        </p:grpSpPr>
        <p:sp>
          <p:nvSpPr>
            <p:cNvPr id="19" name="Freeform 19"/>
            <p:cNvSpPr/>
            <p:nvPr>
              <p:custDataLst>
                <p:tags r:id="rId1"/>
              </p:custDataLst>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20" name="TextBox 20"/>
            <p:cNvSpPr txBox="1"/>
            <p:nvPr>
              <p:custDataLst>
                <p:tags r:id="rId2"/>
              </p:custDataLst>
            </p:nvPr>
          </p:nvSpPr>
          <p:spPr>
            <a:xfrm>
              <a:off x="0" y="-95250"/>
              <a:ext cx="1033718" cy="393920"/>
            </a:xfrm>
            <a:prstGeom prst="rect">
              <a:avLst/>
            </a:prstGeom>
          </p:spPr>
          <p:txBody>
            <a:bodyPr lIns="50800" tIns="50800" rIns="50800" bIns="50800" rtlCol="0" anchor="ctr"/>
            <a:p>
              <a:pPr algn="ctr">
                <a:lnSpc>
                  <a:spcPts val="3695"/>
                </a:lnSpc>
              </a:pPr>
            </a:p>
          </p:txBody>
        </p:sp>
      </p:grpSp>
      <p:sp>
        <p:nvSpPr>
          <p:cNvPr id="16" name="文本框 15"/>
          <p:cNvSpPr txBox="1"/>
          <p:nvPr/>
        </p:nvSpPr>
        <p:spPr>
          <a:xfrm>
            <a:off x="1905000" y="2728595"/>
            <a:ext cx="15066010" cy="1860550"/>
          </a:xfrm>
          <a:prstGeom prst="rect">
            <a:avLst/>
          </a:prstGeom>
          <a:noFill/>
        </p:spPr>
        <p:txBody>
          <a:bodyPr wrap="square" rtlCol="0" anchor="t">
            <a:noAutofit/>
          </a:bodyPr>
          <a:p>
            <a:pPr indent="0">
              <a:buFont typeface="Arial" panose="020B0604020202020204" pitchFamily="34" charset="0"/>
              <a:buNone/>
            </a:pPr>
            <a:r>
              <a:rPr lang="zh-CN" altLang="en-US" sz="2800">
                <a:latin typeface="华文楷体" panose="02010600040101010101" charset="-122"/>
                <a:ea typeface="华文楷体" panose="02010600040101010101" charset="-122"/>
                <a:cs typeface="华文楷体" panose="02010600040101010101" charset="-122"/>
                <a:sym typeface="+mn-ea"/>
              </a:rPr>
              <a:t>在多个影响因素中，初中教育结束时的阅读能力、出生率（反比）和高中的辍学率（反比）的入学总额。</a:t>
            </a:r>
            <a:endParaRPr lang="zh-CN" altLang="en-US" sz="2800">
              <a:latin typeface="华文楷体" panose="02010600040101010101" charset="-122"/>
              <a:ea typeface="华文楷体" panose="02010600040101010101" charset="-122"/>
              <a:cs typeface="华文楷体" panose="02010600040101010101" charset="-122"/>
              <a:sym typeface="+mn-ea"/>
            </a:endParaRPr>
          </a:p>
          <a:p>
            <a:pPr marL="457200" indent="-457200">
              <a:buFont typeface="Arial" panose="020B0604020202020204" pitchFamily="34" charset="0"/>
              <a:buChar char="•"/>
            </a:pPr>
            <a:endParaRPr lang="zh-CN" altLang="en-US" sz="2800">
              <a:latin typeface="华文楷体" panose="02010600040101010101" charset="-122"/>
              <a:ea typeface="华文楷体" panose="02010600040101010101" charset="-122"/>
              <a:cs typeface="华文楷体" panose="02010600040101010101" charset="-122"/>
              <a:sym typeface="+mn-ea"/>
            </a:endParaRPr>
          </a:p>
          <a:p>
            <a:pPr indent="0">
              <a:buFont typeface="Arial" panose="020B0604020202020204" pitchFamily="34" charset="0"/>
              <a:buNone/>
            </a:pPr>
            <a:r>
              <a:rPr lang="zh-CN" altLang="en-US" sz="2800">
                <a:latin typeface="华文楷体" panose="02010600040101010101" charset="-122"/>
                <a:ea typeface="华文楷体" panose="02010600040101010101" charset="-122"/>
                <a:cs typeface="华文楷体" panose="02010600040101010101" charset="-122"/>
                <a:sym typeface="+mn-ea"/>
              </a:rPr>
              <a:t>因此根据以上数据分析工作得到的教育改进启示和建议是：</a:t>
            </a:r>
            <a:endParaRPr lang="zh-CN" altLang="en-US" sz="2800">
              <a:latin typeface="华文楷体" panose="02010600040101010101" charset="-122"/>
              <a:ea typeface="华文楷体" panose="02010600040101010101" charset="-122"/>
              <a:cs typeface="华文楷体" panose="02010600040101010101" charset="-122"/>
              <a:sym typeface="+mn-ea"/>
            </a:endParaRPr>
          </a:p>
          <a:p>
            <a:pPr marL="457200" indent="-457200">
              <a:buFont typeface="Arial" panose="020B0604020202020204" pitchFamily="34" charset="0"/>
              <a:buChar char="•"/>
            </a:pPr>
            <a:endParaRPr lang="zh-CN" altLang="en-US" sz="2800">
              <a:latin typeface="华文楷体" panose="02010600040101010101" charset="-122"/>
              <a:ea typeface="华文楷体" panose="02010600040101010101" charset="-122"/>
              <a:cs typeface="华文楷体" panose="02010600040101010101" charset="-122"/>
              <a:sym typeface="+mn-ea"/>
            </a:endParaRPr>
          </a:p>
        </p:txBody>
      </p:sp>
      <p:grpSp>
        <p:nvGrpSpPr>
          <p:cNvPr id="30" name="Group 30"/>
          <p:cNvGrpSpPr/>
          <p:nvPr/>
        </p:nvGrpSpPr>
        <p:grpSpPr>
          <a:xfrm rot="0">
            <a:off x="-812934" y="8798613"/>
            <a:ext cx="2976774" cy="297677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5" name="文本框 14"/>
          <p:cNvSpPr txBox="1"/>
          <p:nvPr/>
        </p:nvSpPr>
        <p:spPr>
          <a:xfrm>
            <a:off x="5486400" y="1530985"/>
            <a:ext cx="11814175" cy="922020"/>
          </a:xfrm>
          <a:prstGeom prst="rect">
            <a:avLst/>
          </a:prstGeom>
          <a:noFill/>
        </p:spPr>
        <p:txBody>
          <a:bodyPr wrap="square" rtlCol="0" anchor="t">
            <a:spAutoFit/>
          </a:bodyPr>
          <a:p>
            <a:pPr indent="0">
              <a:buNone/>
            </a:pPr>
            <a:r>
              <a:rPr lang="zh-CN" altLang="en-US" sz="1800">
                <a:sym typeface="+mn-ea"/>
              </a:rPr>
              <a:t>Lower_Secondary_End_Proficiency_Reading  0.31370    0.11262   2.786 0.006213 ** 初中教育结束时的阅读水平</a:t>
            </a:r>
            <a:endParaRPr lang="zh-CN" altLang="en-US" sz="1800">
              <a:sym typeface="+mn-ea"/>
            </a:endParaRPr>
          </a:p>
          <a:p>
            <a:pPr indent="0">
              <a:buNone/>
            </a:pPr>
            <a:r>
              <a:rPr lang="zh-CN" altLang="en-US" sz="1800">
                <a:sym typeface="+mn-ea"/>
              </a:rPr>
              <a:t>Birth_Rate                              -1.07416    0.28084  -3.825 0.000209 ***出生率</a:t>
            </a:r>
            <a:endParaRPr lang="zh-CN" altLang="en-US" sz="1800">
              <a:sym typeface="+mn-ea"/>
            </a:endParaRPr>
          </a:p>
          <a:p>
            <a:pPr indent="0">
              <a:buNone/>
            </a:pPr>
            <a:r>
              <a:rPr lang="zh-CN" altLang="en-US" sz="1800">
                <a:sym typeface="+mn-ea"/>
              </a:rPr>
              <a:t>OOSR_Upper_Secondary_Age                -0.69622    0.16503  -4.219  4.8e-05 ***高中的辍学率</a:t>
            </a:r>
            <a:endParaRPr lang="zh-CN" altLang="en-US" sz="1800">
              <a:sym typeface="+mn-ea"/>
            </a:endParaRPr>
          </a:p>
        </p:txBody>
      </p:sp>
      <p:grpSp>
        <p:nvGrpSpPr>
          <p:cNvPr id="21" name="Group 12"/>
          <p:cNvGrpSpPr/>
          <p:nvPr/>
        </p:nvGrpSpPr>
        <p:grpSpPr>
          <a:xfrm rot="0">
            <a:off x="2572603" y="4666424"/>
            <a:ext cx="2297481" cy="2297481"/>
            <a:chOff x="0" y="0"/>
            <a:chExt cx="812800" cy="812800"/>
          </a:xfrm>
        </p:grpSpPr>
        <p:sp>
          <p:nvSpPr>
            <p:cNvPr id="22"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23" name="TextBox 14"/>
            <p:cNvSpPr txBox="1"/>
            <p:nvPr/>
          </p:nvSpPr>
          <p:spPr>
            <a:xfrm>
              <a:off x="76200" y="47625"/>
              <a:ext cx="660400" cy="688975"/>
            </a:xfrm>
            <a:prstGeom prst="rect">
              <a:avLst/>
            </a:prstGeom>
          </p:spPr>
          <p:txBody>
            <a:bodyPr lIns="50800" tIns="50800" rIns="50800" bIns="50800" rtlCol="0" anchor="ctr"/>
            <a:p>
              <a:pPr algn="ctr">
                <a:lnSpc>
                  <a:spcPts val="2660"/>
                </a:lnSpc>
              </a:pPr>
            </a:p>
          </p:txBody>
        </p:sp>
      </p:grpSp>
      <p:grpSp>
        <p:nvGrpSpPr>
          <p:cNvPr id="24" name="Group 15"/>
          <p:cNvGrpSpPr/>
          <p:nvPr/>
        </p:nvGrpSpPr>
        <p:grpSpPr>
          <a:xfrm rot="0">
            <a:off x="2788300" y="4882121"/>
            <a:ext cx="1866088" cy="1866088"/>
            <a:chOff x="0" y="0"/>
            <a:chExt cx="812800" cy="812800"/>
          </a:xfrm>
        </p:grpSpPr>
        <p:sp>
          <p:nvSpPr>
            <p:cNvPr id="25"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a:ln cap="sq">
              <a:noFill/>
              <a:prstDash val="solid"/>
              <a:miter/>
            </a:ln>
          </p:spPr>
        </p:sp>
        <p:sp>
          <p:nvSpPr>
            <p:cNvPr id="26" name="TextBox 17"/>
            <p:cNvSpPr txBox="1"/>
            <p:nvPr/>
          </p:nvSpPr>
          <p:spPr>
            <a:xfrm>
              <a:off x="76200" y="47625"/>
              <a:ext cx="660400" cy="688975"/>
            </a:xfrm>
            <a:prstGeom prst="rect">
              <a:avLst/>
            </a:prstGeom>
          </p:spPr>
          <p:txBody>
            <a:bodyPr lIns="50800" tIns="50800" rIns="50800" bIns="50800" rtlCol="0" anchor="ctr"/>
            <a:p>
              <a:pPr algn="ctr">
                <a:lnSpc>
                  <a:spcPts val="2660"/>
                </a:lnSpc>
              </a:pPr>
            </a:p>
          </p:txBody>
        </p:sp>
      </p:grpSp>
      <p:sp>
        <p:nvSpPr>
          <p:cNvPr id="27" name="TextBox 18"/>
          <p:cNvSpPr txBox="1"/>
          <p:nvPr/>
        </p:nvSpPr>
        <p:spPr>
          <a:xfrm>
            <a:off x="2895784" y="5172228"/>
            <a:ext cx="1651120" cy="1152525"/>
          </a:xfrm>
          <a:prstGeom prst="rect">
            <a:avLst/>
          </a:prstGeom>
        </p:spPr>
        <p:txBody>
          <a:bodyPr lIns="0" tIns="0" rIns="0" bIns="0" rtlCol="0" anchor="t">
            <a:spAutoFit/>
          </a:bodyPr>
          <a:p>
            <a:pPr marL="0" lvl="0" indent="0" algn="ctr">
              <a:lnSpc>
                <a:spcPts val="9105"/>
              </a:lnSpc>
              <a:spcBef>
                <a:spcPct val="0"/>
              </a:spcBef>
            </a:pPr>
            <a:r>
              <a:rPr lang="en-US" sz="7585">
                <a:solidFill>
                  <a:srgbClr val="FFFFFF"/>
                </a:solidFill>
                <a:latin typeface="思源宋体 Bold" panose="02020700000000000000" charset="-122"/>
              </a:rPr>
              <a:t>01</a:t>
            </a:r>
            <a:endParaRPr lang="en-US" sz="7585">
              <a:solidFill>
                <a:srgbClr val="FFFFFF"/>
              </a:solidFill>
              <a:latin typeface="思源宋体 Bold" panose="02020700000000000000" charset="-122"/>
            </a:endParaRPr>
          </a:p>
        </p:txBody>
      </p:sp>
      <p:sp>
        <p:nvSpPr>
          <p:cNvPr id="28" name="TextBox 19"/>
          <p:cNvSpPr txBox="1"/>
          <p:nvPr/>
        </p:nvSpPr>
        <p:spPr>
          <a:xfrm>
            <a:off x="1905125" y="7849839"/>
            <a:ext cx="3872467" cy="1097915"/>
          </a:xfrm>
          <a:prstGeom prst="rect">
            <a:avLst/>
          </a:prstGeom>
        </p:spPr>
        <p:txBody>
          <a:bodyPr lIns="0" tIns="0" rIns="0" bIns="0" rtlCol="0" anchor="t">
            <a:spAutoFit/>
          </a:bodyPr>
          <a:p>
            <a:pPr algn="ctr">
              <a:lnSpc>
                <a:spcPts val="2855"/>
              </a:lnSpc>
            </a:pPr>
            <a:r>
              <a:rPr lang="en-US" sz="1700">
                <a:solidFill>
                  <a:srgbClr val="100F0D"/>
                </a:solidFill>
                <a:ea typeface="思源黑体 2" panose="020B0500000000000000" charset="-122"/>
              </a:rPr>
              <a:t>引入更富有趣和引人入胜的教材</a:t>
            </a:r>
            <a:r>
              <a:rPr lang="zh-CN" altLang="en-US" sz="1700">
                <a:solidFill>
                  <a:srgbClr val="100F0D"/>
                </a:solidFill>
                <a:ea typeface="思源黑体 2" panose="020B0500000000000000" charset="-122"/>
              </a:rPr>
              <a:t>、</a:t>
            </a:r>
            <a:endParaRPr lang="en-US" sz="1700">
              <a:solidFill>
                <a:srgbClr val="100F0D"/>
              </a:solidFill>
              <a:ea typeface="思源黑体 2" panose="020B0500000000000000" charset="-122"/>
            </a:endParaRPr>
          </a:p>
          <a:p>
            <a:pPr algn="ctr">
              <a:lnSpc>
                <a:spcPts val="2855"/>
              </a:lnSpc>
            </a:pPr>
            <a:r>
              <a:rPr lang="en-US" sz="1700">
                <a:solidFill>
                  <a:srgbClr val="100F0D"/>
                </a:solidFill>
                <a:ea typeface="思源黑体 2" panose="020B0500000000000000" charset="-122"/>
              </a:rPr>
              <a:t>提供额外的辅导和支持</a:t>
            </a:r>
            <a:r>
              <a:rPr lang="zh-CN" altLang="en-US" sz="1700">
                <a:solidFill>
                  <a:srgbClr val="100F0D"/>
                </a:solidFill>
                <a:ea typeface="思源黑体 2" panose="020B0500000000000000" charset="-122"/>
              </a:rPr>
              <a:t>、</a:t>
            </a:r>
            <a:endParaRPr lang="en-US" sz="1700">
              <a:solidFill>
                <a:srgbClr val="100F0D"/>
              </a:solidFill>
              <a:ea typeface="思源黑体 2" panose="020B0500000000000000" charset="-122"/>
            </a:endParaRPr>
          </a:p>
          <a:p>
            <a:pPr algn="ctr">
              <a:lnSpc>
                <a:spcPts val="2855"/>
              </a:lnSpc>
            </a:pPr>
            <a:r>
              <a:rPr lang="en-US" sz="1700">
                <a:solidFill>
                  <a:srgbClr val="100F0D"/>
                </a:solidFill>
                <a:ea typeface="思源黑体 2" panose="020B0500000000000000" charset="-122"/>
              </a:rPr>
              <a:t>使用现代技术手段提升学习体验。</a:t>
            </a:r>
            <a:endParaRPr lang="en-US" sz="1700">
              <a:solidFill>
                <a:srgbClr val="100F0D"/>
              </a:solidFill>
              <a:ea typeface="思源黑体 2" panose="020B0500000000000000" charset="-122"/>
            </a:endParaRPr>
          </a:p>
        </p:txBody>
      </p:sp>
      <p:sp>
        <p:nvSpPr>
          <p:cNvPr id="29" name="TextBox 20"/>
          <p:cNvSpPr txBox="1"/>
          <p:nvPr/>
        </p:nvSpPr>
        <p:spPr>
          <a:xfrm>
            <a:off x="2066925" y="7196806"/>
            <a:ext cx="3308838" cy="560070"/>
          </a:xfrm>
          <a:prstGeom prst="rect">
            <a:avLst/>
          </a:prstGeom>
        </p:spPr>
        <p:txBody>
          <a:bodyPr lIns="0" tIns="0" rIns="0" bIns="0" rtlCol="0" anchor="t">
            <a:spAutoFit/>
          </a:bodyPr>
          <a:p>
            <a:pPr algn="ctr">
              <a:lnSpc>
                <a:spcPts val="4370"/>
              </a:lnSpc>
            </a:pPr>
            <a:r>
              <a:rPr lang="en-US" sz="2800">
                <a:solidFill>
                  <a:srgbClr val="100F0D"/>
                </a:solidFill>
                <a:ea typeface="思源黑体 2 Bold" panose="020B0800000000000000" charset="-122"/>
              </a:rPr>
              <a:t>提高初中阅读水平</a:t>
            </a:r>
            <a:endParaRPr lang="en-US" sz="2800">
              <a:solidFill>
                <a:srgbClr val="100F0D"/>
              </a:solidFill>
              <a:ea typeface="思源黑体 2 Bold" panose="020B0800000000000000" charset="-122"/>
            </a:endParaRPr>
          </a:p>
        </p:txBody>
      </p:sp>
      <p:grpSp>
        <p:nvGrpSpPr>
          <p:cNvPr id="40" name="Group 21"/>
          <p:cNvGrpSpPr/>
          <p:nvPr/>
        </p:nvGrpSpPr>
        <p:grpSpPr>
          <a:xfrm rot="0">
            <a:off x="8763290" y="4740719"/>
            <a:ext cx="2297481" cy="2297481"/>
            <a:chOff x="0" y="0"/>
            <a:chExt cx="812800" cy="812800"/>
          </a:xfrm>
        </p:grpSpPr>
        <p:sp>
          <p:nvSpPr>
            <p:cNvPr id="41"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42" name="TextBox 23"/>
            <p:cNvSpPr txBox="1"/>
            <p:nvPr/>
          </p:nvSpPr>
          <p:spPr>
            <a:xfrm>
              <a:off x="76200" y="47625"/>
              <a:ext cx="660400" cy="688975"/>
            </a:xfrm>
            <a:prstGeom prst="rect">
              <a:avLst/>
            </a:prstGeom>
          </p:spPr>
          <p:txBody>
            <a:bodyPr lIns="50800" tIns="50800" rIns="50800" bIns="50800" rtlCol="0" anchor="ctr"/>
            <a:p>
              <a:pPr algn="ctr">
                <a:lnSpc>
                  <a:spcPts val="2660"/>
                </a:lnSpc>
              </a:pPr>
            </a:p>
          </p:txBody>
        </p:sp>
      </p:grpSp>
      <p:grpSp>
        <p:nvGrpSpPr>
          <p:cNvPr id="43" name="Group 24"/>
          <p:cNvGrpSpPr/>
          <p:nvPr/>
        </p:nvGrpSpPr>
        <p:grpSpPr>
          <a:xfrm rot="0">
            <a:off x="8978986" y="4956416"/>
            <a:ext cx="1866088" cy="1866088"/>
            <a:chOff x="0" y="0"/>
            <a:chExt cx="812800" cy="812800"/>
          </a:xfrm>
        </p:grpSpPr>
        <p:sp>
          <p:nvSpPr>
            <p:cNvPr id="44"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a:ln cap="sq">
              <a:noFill/>
              <a:prstDash val="solid"/>
              <a:miter/>
            </a:ln>
          </p:spPr>
        </p:sp>
        <p:sp>
          <p:nvSpPr>
            <p:cNvPr id="45" name="TextBox 26"/>
            <p:cNvSpPr txBox="1"/>
            <p:nvPr/>
          </p:nvSpPr>
          <p:spPr>
            <a:xfrm>
              <a:off x="76200" y="47625"/>
              <a:ext cx="660400" cy="688975"/>
            </a:xfrm>
            <a:prstGeom prst="rect">
              <a:avLst/>
            </a:prstGeom>
          </p:spPr>
          <p:txBody>
            <a:bodyPr lIns="50800" tIns="50800" rIns="50800" bIns="50800" rtlCol="0" anchor="ctr"/>
            <a:p>
              <a:pPr algn="ctr">
                <a:lnSpc>
                  <a:spcPts val="2660"/>
                </a:lnSpc>
              </a:pPr>
            </a:p>
          </p:txBody>
        </p:sp>
      </p:grpSp>
      <p:sp>
        <p:nvSpPr>
          <p:cNvPr id="46" name="TextBox 27"/>
          <p:cNvSpPr txBox="1"/>
          <p:nvPr/>
        </p:nvSpPr>
        <p:spPr>
          <a:xfrm>
            <a:off x="9086471" y="5246523"/>
            <a:ext cx="1651120" cy="1152525"/>
          </a:xfrm>
          <a:prstGeom prst="rect">
            <a:avLst/>
          </a:prstGeom>
        </p:spPr>
        <p:txBody>
          <a:bodyPr lIns="0" tIns="0" rIns="0" bIns="0" rtlCol="0" anchor="t">
            <a:spAutoFit/>
          </a:bodyPr>
          <a:p>
            <a:pPr marL="0" lvl="0" indent="0" algn="ctr">
              <a:lnSpc>
                <a:spcPts val="9105"/>
              </a:lnSpc>
              <a:spcBef>
                <a:spcPct val="0"/>
              </a:spcBef>
            </a:pPr>
            <a:r>
              <a:rPr lang="en-US" sz="7585">
                <a:solidFill>
                  <a:srgbClr val="FFFFFF"/>
                </a:solidFill>
                <a:latin typeface="思源宋体 Bold" panose="02020700000000000000" charset="-122"/>
              </a:rPr>
              <a:t>02</a:t>
            </a:r>
            <a:endParaRPr lang="en-US" sz="7585">
              <a:solidFill>
                <a:srgbClr val="FFFFFF"/>
              </a:solidFill>
              <a:latin typeface="思源宋体 Bold" panose="02020700000000000000" charset="-122"/>
            </a:endParaRPr>
          </a:p>
        </p:txBody>
      </p:sp>
      <p:sp>
        <p:nvSpPr>
          <p:cNvPr id="47" name="TextBox 28"/>
          <p:cNvSpPr txBox="1"/>
          <p:nvPr/>
        </p:nvSpPr>
        <p:spPr>
          <a:xfrm>
            <a:off x="7992942" y="7885399"/>
            <a:ext cx="3872467" cy="2196465"/>
          </a:xfrm>
          <a:prstGeom prst="rect">
            <a:avLst/>
          </a:prstGeom>
        </p:spPr>
        <p:txBody>
          <a:bodyPr lIns="0" tIns="0" rIns="0" bIns="0" rtlCol="0" anchor="t">
            <a:spAutoFit/>
          </a:bodyPr>
          <a:p>
            <a:pPr algn="ctr">
              <a:lnSpc>
                <a:spcPts val="2855"/>
              </a:lnSpc>
            </a:pPr>
            <a:r>
              <a:rPr lang="en-US" sz="1600">
                <a:solidFill>
                  <a:srgbClr val="100F0D"/>
                </a:solidFill>
                <a:ea typeface="思源黑体 2" panose="020B0500000000000000" charset="-122"/>
              </a:rPr>
              <a:t>根据出生率与高等教育的入学总额成反比，说明小孩越多，就会有越多的小孩入接受不了高等教育，这侧面反应了高等教育资源的不充分。因此着重解决可能影响高等教育的入学总额的社会经济问题，这样就可以让更多学生有机会接受高等教育。</a:t>
            </a:r>
            <a:endParaRPr lang="en-US" sz="1600">
              <a:solidFill>
                <a:srgbClr val="100F0D"/>
              </a:solidFill>
              <a:ea typeface="思源黑体 2" panose="020B0500000000000000" charset="-122"/>
            </a:endParaRPr>
          </a:p>
        </p:txBody>
      </p:sp>
      <p:sp>
        <p:nvSpPr>
          <p:cNvPr id="48" name="TextBox 29"/>
          <p:cNvSpPr txBox="1"/>
          <p:nvPr/>
        </p:nvSpPr>
        <p:spPr>
          <a:xfrm>
            <a:off x="8077200" y="7289800"/>
            <a:ext cx="3775075" cy="560070"/>
          </a:xfrm>
          <a:prstGeom prst="rect">
            <a:avLst/>
          </a:prstGeom>
        </p:spPr>
        <p:txBody>
          <a:bodyPr wrap="square" lIns="0" tIns="0" rIns="0" bIns="0" rtlCol="0" anchor="t">
            <a:spAutoFit/>
          </a:bodyPr>
          <a:p>
            <a:pPr algn="ctr">
              <a:lnSpc>
                <a:spcPts val="4370"/>
              </a:lnSpc>
            </a:pPr>
            <a:r>
              <a:rPr lang="en-US" sz="2800">
                <a:solidFill>
                  <a:srgbClr val="100F0D"/>
                </a:solidFill>
                <a:ea typeface="思源黑体 2 Bold" panose="020B0800000000000000" charset="-122"/>
              </a:rPr>
              <a:t>增加更多高中教育资源</a:t>
            </a:r>
            <a:endParaRPr lang="en-US" sz="2800">
              <a:solidFill>
                <a:srgbClr val="100F0D"/>
              </a:solidFill>
              <a:ea typeface="思源黑体 2 Bold" panose="020B0800000000000000" charset="-122"/>
            </a:endParaRPr>
          </a:p>
        </p:txBody>
      </p:sp>
      <p:grpSp>
        <p:nvGrpSpPr>
          <p:cNvPr id="49" name="Group 12"/>
          <p:cNvGrpSpPr/>
          <p:nvPr/>
        </p:nvGrpSpPr>
        <p:grpSpPr>
          <a:xfrm rot="0">
            <a:off x="14383603" y="4900739"/>
            <a:ext cx="2297481" cy="2297481"/>
            <a:chOff x="0" y="0"/>
            <a:chExt cx="812800" cy="812800"/>
          </a:xfrm>
        </p:grpSpPr>
        <p:sp>
          <p:nvSpPr>
            <p:cNvPr id="50"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51" name="TextBox 14"/>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grpSp>
        <p:nvGrpSpPr>
          <p:cNvPr id="52" name="Group 15"/>
          <p:cNvGrpSpPr/>
          <p:nvPr/>
        </p:nvGrpSpPr>
        <p:grpSpPr>
          <a:xfrm rot="0">
            <a:off x="14599300" y="5116436"/>
            <a:ext cx="1866088" cy="1866088"/>
            <a:chOff x="0" y="0"/>
            <a:chExt cx="812800" cy="812800"/>
          </a:xfrm>
        </p:grpSpPr>
        <p:sp>
          <p:nvSpPr>
            <p:cNvPr id="53"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a:ln cap="sq">
              <a:noFill/>
              <a:prstDash val="solid"/>
              <a:miter/>
            </a:ln>
          </p:spPr>
        </p:sp>
        <p:sp>
          <p:nvSpPr>
            <p:cNvPr id="54" name="TextBox 17"/>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55" name="TextBox 18"/>
          <p:cNvSpPr txBox="1"/>
          <p:nvPr/>
        </p:nvSpPr>
        <p:spPr>
          <a:xfrm>
            <a:off x="14706784" y="5406543"/>
            <a:ext cx="1651120" cy="1167130"/>
          </a:xfrm>
          <a:prstGeom prst="rect">
            <a:avLst/>
          </a:prstGeom>
        </p:spPr>
        <p:txBody>
          <a:bodyPr lIns="0" tIns="0" rIns="0" bIns="0" rtlCol="0" anchor="t">
            <a:spAutoFit/>
          </a:bodyPr>
          <a:lstStyle/>
          <a:p>
            <a:pPr marL="0" lvl="0" indent="0" algn="ctr">
              <a:lnSpc>
                <a:spcPts val="9105"/>
              </a:lnSpc>
              <a:spcBef>
                <a:spcPct val="0"/>
              </a:spcBef>
            </a:pPr>
            <a:r>
              <a:rPr lang="en-US" sz="7585">
                <a:solidFill>
                  <a:srgbClr val="FFFFFF"/>
                </a:solidFill>
                <a:latin typeface="思源宋体 Bold" panose="02020700000000000000" charset="-122"/>
              </a:rPr>
              <a:t>03</a:t>
            </a:r>
            <a:endParaRPr lang="en-US" sz="7585">
              <a:solidFill>
                <a:srgbClr val="FFFFFF"/>
              </a:solidFill>
              <a:latin typeface="思源宋体 Bold" panose="02020700000000000000" charset="-122"/>
            </a:endParaRPr>
          </a:p>
        </p:txBody>
      </p:sp>
      <p:sp>
        <p:nvSpPr>
          <p:cNvPr id="56" name="TextBox 19"/>
          <p:cNvSpPr txBox="1"/>
          <p:nvPr/>
        </p:nvSpPr>
        <p:spPr>
          <a:xfrm>
            <a:off x="13596110" y="8027004"/>
            <a:ext cx="3872467" cy="732155"/>
          </a:xfrm>
          <a:prstGeom prst="rect">
            <a:avLst/>
          </a:prstGeom>
        </p:spPr>
        <p:txBody>
          <a:bodyPr lIns="0" tIns="0" rIns="0" bIns="0" rtlCol="0" anchor="t">
            <a:spAutoFit/>
          </a:bodyPr>
          <a:lstStyle/>
          <a:p>
            <a:pPr algn="ctr">
              <a:lnSpc>
                <a:spcPts val="2855"/>
              </a:lnSpc>
            </a:pPr>
            <a:r>
              <a:rPr lang="en-US" sz="1700">
                <a:solidFill>
                  <a:srgbClr val="100F0D"/>
                </a:solidFill>
                <a:ea typeface="思源黑体 2" panose="020B0500000000000000" charset="-122"/>
              </a:rPr>
              <a:t>建立积极学校文化</a:t>
            </a:r>
            <a:r>
              <a:rPr lang="zh-CN" altLang="en-US" sz="1700">
                <a:solidFill>
                  <a:srgbClr val="100F0D"/>
                </a:solidFill>
                <a:ea typeface="思源黑体 2" panose="020B0500000000000000" charset="-122"/>
              </a:rPr>
              <a:t>、</a:t>
            </a:r>
            <a:endParaRPr lang="en-US" sz="1700">
              <a:solidFill>
                <a:srgbClr val="100F0D"/>
              </a:solidFill>
              <a:ea typeface="思源黑体 2" panose="020B0500000000000000" charset="-122"/>
            </a:endParaRPr>
          </a:p>
          <a:p>
            <a:pPr algn="ctr">
              <a:lnSpc>
                <a:spcPts val="2855"/>
              </a:lnSpc>
            </a:pPr>
            <a:r>
              <a:rPr lang="en-US" sz="1700">
                <a:solidFill>
                  <a:srgbClr val="100F0D"/>
                </a:solidFill>
                <a:ea typeface="思源黑体 2" panose="020B0500000000000000" charset="-122"/>
              </a:rPr>
              <a:t>  个性化学习</a:t>
            </a:r>
            <a:r>
              <a:rPr lang="zh-CN" altLang="en-US" sz="1700">
                <a:solidFill>
                  <a:srgbClr val="100F0D"/>
                </a:solidFill>
                <a:ea typeface="思源黑体 2" panose="020B0500000000000000" charset="-122"/>
              </a:rPr>
              <a:t>、</a:t>
            </a:r>
            <a:r>
              <a:rPr lang="en-US" sz="1700">
                <a:solidFill>
                  <a:srgbClr val="100F0D"/>
                </a:solidFill>
                <a:ea typeface="思源黑体 2" panose="020B0500000000000000" charset="-122"/>
              </a:rPr>
              <a:t>  提供支持服务</a:t>
            </a:r>
            <a:endParaRPr lang="en-US" sz="1700">
              <a:solidFill>
                <a:srgbClr val="100F0D"/>
              </a:solidFill>
              <a:ea typeface="思源黑体 2" panose="020B0500000000000000" charset="-122"/>
            </a:endParaRPr>
          </a:p>
        </p:txBody>
      </p:sp>
      <p:sp>
        <p:nvSpPr>
          <p:cNvPr id="57" name="TextBox 20"/>
          <p:cNvSpPr txBox="1"/>
          <p:nvPr/>
        </p:nvSpPr>
        <p:spPr>
          <a:xfrm>
            <a:off x="13877925" y="7431121"/>
            <a:ext cx="3308838" cy="560070"/>
          </a:xfrm>
          <a:prstGeom prst="rect">
            <a:avLst/>
          </a:prstGeom>
        </p:spPr>
        <p:txBody>
          <a:bodyPr lIns="0" tIns="0" rIns="0" bIns="0" rtlCol="0" anchor="t">
            <a:spAutoFit/>
          </a:bodyPr>
          <a:lstStyle/>
          <a:p>
            <a:pPr algn="ctr">
              <a:lnSpc>
                <a:spcPts val="4370"/>
              </a:lnSpc>
            </a:pPr>
            <a:r>
              <a:rPr lang="en-US" sz="2800">
                <a:solidFill>
                  <a:srgbClr val="100F0D"/>
                </a:solidFill>
                <a:ea typeface="思源黑体 2 Bold" panose="020B0800000000000000" charset="-122"/>
              </a:rPr>
              <a:t>减少高中辍学率</a:t>
            </a:r>
            <a:endParaRPr lang="en-US" sz="2800">
              <a:solidFill>
                <a:srgbClr val="100F0D"/>
              </a:solidFill>
              <a:ea typeface="思源黑体 2 Bold" panose="020B0800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1" name="TextBox 11"/>
          <p:cNvSpPr txBox="1"/>
          <p:nvPr/>
        </p:nvSpPr>
        <p:spPr>
          <a:xfrm>
            <a:off x="2286000" y="3009900"/>
            <a:ext cx="8578215" cy="5622290"/>
          </a:xfrm>
          <a:prstGeom prst="rect">
            <a:avLst/>
          </a:prstGeom>
        </p:spPr>
        <p:txBody>
          <a:bodyPr lIns="0" tIns="0" rIns="0" bIns="0" rtlCol="0" anchor="t">
            <a:noAutofit/>
          </a:bodyPr>
          <a:lstStyle/>
          <a:p>
            <a:pPr>
              <a:lnSpc>
                <a:spcPts val="4370"/>
              </a:lnSpc>
            </a:pPr>
            <a:r>
              <a:rPr lang="zh-CN" altLang="en-US" sz="3600">
                <a:solidFill>
                  <a:srgbClr val="1E1E1E"/>
                </a:solidFill>
                <a:ea typeface="思源黑体 2 Bold" panose="020B0800000000000000" charset="-122"/>
              </a:rPr>
              <a:t>一、</a:t>
            </a:r>
            <a:r>
              <a:rPr lang="en-US" sz="3600">
                <a:solidFill>
                  <a:srgbClr val="1E1E1E"/>
                </a:solidFill>
                <a:ea typeface="思源黑体 2 Bold" panose="020B0800000000000000" charset="-122"/>
              </a:rPr>
              <a:t>数据预处理</a:t>
            </a:r>
            <a:endParaRPr lang="en-US" sz="3600">
              <a:solidFill>
                <a:srgbClr val="1E1E1E"/>
              </a:solidFill>
              <a:ea typeface="思源黑体 2 Bold" panose="020B0800000000000000" charset="-122"/>
            </a:endParaRPr>
          </a:p>
          <a:p>
            <a:pPr>
              <a:lnSpc>
                <a:spcPts val="4370"/>
              </a:lnSpc>
            </a:pPr>
            <a:r>
              <a:rPr lang="en-US" sz="3600">
                <a:solidFill>
                  <a:srgbClr val="1E1E1E"/>
                </a:solidFill>
                <a:ea typeface="思源黑体 2 Bold" panose="020B0800000000000000" charset="-122"/>
                <a:sym typeface="+mn-ea"/>
              </a:rPr>
              <a:t>二、</a:t>
            </a:r>
            <a:r>
              <a:rPr lang="en-US" sz="3600">
                <a:solidFill>
                  <a:srgbClr val="1E1E1E"/>
                </a:solidFill>
                <a:ea typeface="思源黑体 2 Bold" panose="020B0800000000000000" charset="-122"/>
                <a:sym typeface="+mn-ea"/>
              </a:rPr>
              <a:t>建模前的分析</a:t>
            </a:r>
            <a:r>
              <a:rPr lang="zh-CN" altLang="en-US" sz="3600">
                <a:solidFill>
                  <a:srgbClr val="1E1E1E"/>
                </a:solidFill>
                <a:ea typeface="思源黑体 2 Bold" panose="020B0800000000000000" charset="-122"/>
                <a:sym typeface="+mn-ea"/>
              </a:rPr>
              <a:t>（相关关系、</a:t>
            </a:r>
            <a:r>
              <a:rPr lang="zh-CN" altLang="en-US" sz="3600">
                <a:solidFill>
                  <a:srgbClr val="1E1E1E"/>
                </a:solidFill>
                <a:ea typeface="思源黑体 2 Bold" panose="020B0800000000000000" charset="-122"/>
                <a:sym typeface="+mn-ea"/>
              </a:rPr>
              <a:t>共线性）</a:t>
            </a:r>
            <a:endParaRPr lang="en-US" sz="3600">
              <a:solidFill>
                <a:srgbClr val="1E1E1E"/>
              </a:solidFill>
              <a:ea typeface="思源黑体 2 Bold" panose="020B0800000000000000" charset="-122"/>
              <a:sym typeface="+mn-ea"/>
            </a:endParaRPr>
          </a:p>
          <a:p>
            <a:pPr>
              <a:lnSpc>
                <a:spcPts val="4370"/>
              </a:lnSpc>
            </a:pPr>
            <a:r>
              <a:rPr lang="en-US" sz="3600">
                <a:solidFill>
                  <a:srgbClr val="1E1E1E"/>
                </a:solidFill>
                <a:ea typeface="思源黑体 2 Bold" panose="020B0800000000000000" charset="-122"/>
                <a:sym typeface="+mn-ea"/>
              </a:rPr>
              <a:t>三、前提条件判断</a:t>
            </a:r>
            <a:r>
              <a:rPr lang="zh-CN" altLang="en-US" sz="3600">
                <a:solidFill>
                  <a:srgbClr val="1E1E1E"/>
                </a:solidFill>
                <a:ea typeface="思源黑体 2 Bold" panose="020B0800000000000000" charset="-122"/>
                <a:sym typeface="+mn-ea"/>
              </a:rPr>
              <a:t>（</a:t>
            </a:r>
            <a:r>
              <a:rPr lang="en-US" altLang="zh-CN" sz="3600">
                <a:solidFill>
                  <a:srgbClr val="1E1E1E"/>
                </a:solidFill>
                <a:ea typeface="思源黑体 2 Bold" panose="020B0800000000000000" charset="-122"/>
                <a:sym typeface="+mn-ea"/>
              </a:rPr>
              <a:t>5</a:t>
            </a:r>
            <a:r>
              <a:rPr lang="zh-CN" altLang="en-US" sz="3600">
                <a:solidFill>
                  <a:srgbClr val="1E1E1E"/>
                </a:solidFill>
                <a:ea typeface="思源黑体 2 Bold" panose="020B0800000000000000" charset="-122"/>
                <a:sym typeface="+mn-ea"/>
              </a:rPr>
              <a:t>条）</a:t>
            </a:r>
            <a:endParaRPr lang="en-US" sz="3600">
              <a:solidFill>
                <a:srgbClr val="1E1E1E"/>
              </a:solidFill>
              <a:ea typeface="思源黑体 2 Bold" panose="020B0800000000000000" charset="-122"/>
              <a:sym typeface="+mn-ea"/>
            </a:endParaRPr>
          </a:p>
          <a:p>
            <a:pPr>
              <a:lnSpc>
                <a:spcPts val="4370"/>
              </a:lnSpc>
            </a:pPr>
            <a:r>
              <a:rPr lang="en-US" sz="3600">
                <a:solidFill>
                  <a:srgbClr val="1E1E1E"/>
                </a:solidFill>
                <a:ea typeface="思源黑体 2 Bold" panose="020B0800000000000000" charset="-122"/>
                <a:sym typeface="+mn-ea"/>
              </a:rPr>
              <a:t>四、数据建模&amp;模型质量评估</a:t>
            </a:r>
            <a:endParaRPr lang="en-US" sz="3600">
              <a:solidFill>
                <a:srgbClr val="1E1E1E"/>
              </a:solidFill>
              <a:ea typeface="思源黑体 2 Bold" panose="020B0800000000000000" charset="-122"/>
              <a:sym typeface="+mn-ea"/>
            </a:endParaRPr>
          </a:p>
          <a:p>
            <a:pPr>
              <a:lnSpc>
                <a:spcPts val="4370"/>
              </a:lnSpc>
            </a:pPr>
            <a:r>
              <a:rPr lang="en-US" sz="3600">
                <a:solidFill>
                  <a:srgbClr val="1E1E1E"/>
                </a:solidFill>
                <a:ea typeface="思源黑体 2 Bold" panose="020B0800000000000000" charset="-122"/>
                <a:sym typeface="+mn-ea"/>
              </a:rPr>
              <a:t>五、模型解读</a:t>
            </a:r>
            <a:endParaRPr lang="en-US" sz="3600">
              <a:solidFill>
                <a:srgbClr val="1E1E1E"/>
              </a:solidFill>
              <a:ea typeface="思源黑体 2 Bold" panose="020B0800000000000000" charset="-122"/>
              <a:sym typeface="+mn-ea"/>
            </a:endParaRPr>
          </a:p>
          <a:p>
            <a:pPr>
              <a:lnSpc>
                <a:spcPts val="4370"/>
              </a:lnSpc>
            </a:pPr>
            <a:endParaRPr sz="3600">
              <a:solidFill>
                <a:srgbClr val="1E1E1E"/>
              </a:solidFill>
              <a:ea typeface="思源宋体 Heavy" panose="02020900000000000000" charset="-122"/>
              <a:sym typeface="+mn-ea"/>
            </a:endParaRPr>
          </a:p>
          <a:p>
            <a:pPr>
              <a:lnSpc>
                <a:spcPts val="4370"/>
              </a:lnSpc>
            </a:pPr>
            <a:endParaRPr lang="en-US" sz="3600">
              <a:solidFill>
                <a:srgbClr val="1E1E1E"/>
              </a:solidFill>
              <a:ea typeface="思源黑体 2 Bold" panose="020B0800000000000000" charset="-122"/>
            </a:endParaRPr>
          </a:p>
          <a:p>
            <a:pPr>
              <a:lnSpc>
                <a:spcPts val="4370"/>
              </a:lnSpc>
            </a:pPr>
            <a:endParaRPr lang="en-US" sz="3600">
              <a:solidFill>
                <a:srgbClr val="1E1E1E"/>
              </a:solidFill>
              <a:ea typeface="思源宋体 Heavy" panose="02020900000000000000" charset="-122"/>
            </a:endParaRPr>
          </a:p>
          <a:p>
            <a:pPr>
              <a:lnSpc>
                <a:spcPts val="4370"/>
              </a:lnSpc>
            </a:pPr>
            <a:endParaRPr lang="en-US" sz="3600">
              <a:solidFill>
                <a:srgbClr val="1E1E1E"/>
              </a:solidFill>
              <a:ea typeface="思源黑体 2 Bold" panose="020B0800000000000000" charset="-122"/>
            </a:endParaRPr>
          </a:p>
        </p:txBody>
      </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051750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rPr>
              <a:t>Task2</a:t>
            </a:r>
            <a:r>
              <a:rPr lang="zh-CN" altLang="en-US" sz="5000" b="1">
                <a:solidFill>
                  <a:srgbClr val="1E1E1E"/>
                </a:solidFill>
                <a:ea typeface="思源宋体 Heavy" panose="02020900000000000000" charset="-122"/>
              </a:rPr>
              <a:t>：</a:t>
            </a:r>
            <a:r>
              <a:rPr lang="en-US" sz="5000">
                <a:solidFill>
                  <a:srgbClr val="1E1E1E"/>
                </a:solidFill>
                <a:ea typeface="思源宋体 Heavy" panose="02020900000000000000" charset="-122"/>
              </a:rPr>
              <a:t>建⽴建立失业率预测模型</a:t>
            </a:r>
            <a:endParaRPr lang="en-US" sz="5000">
              <a:solidFill>
                <a:srgbClr val="1E1E1E"/>
              </a:solidFill>
              <a:ea typeface="思源宋体 Heavy" panose="02020900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5011400" y="1858010"/>
            <a:ext cx="6503670" cy="66909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051750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rPr>
              <a:t>Task2</a:t>
            </a:r>
            <a:r>
              <a:rPr lang="zh-CN" altLang="en-US" sz="5000" b="1">
                <a:solidFill>
                  <a:srgbClr val="1E1E1E"/>
                </a:solidFill>
                <a:ea typeface="思源宋体 Heavy" panose="02020900000000000000" charset="-122"/>
              </a:rPr>
              <a:t>：</a:t>
            </a:r>
            <a:r>
              <a:rPr lang="en-US" sz="5000">
                <a:solidFill>
                  <a:srgbClr val="1E1E1E"/>
                </a:solidFill>
                <a:ea typeface="思源宋体 Heavy" panose="02020900000000000000" charset="-122"/>
              </a:rPr>
              <a:t>建⽴建立失业率预测模型</a:t>
            </a:r>
            <a:endParaRPr lang="en-US" sz="5000">
              <a:solidFill>
                <a:srgbClr val="1E1E1E"/>
              </a:solidFill>
              <a:ea typeface="思源宋体 Heavy" panose="02020900000000000000" charset="-122"/>
            </a:endParaRPr>
          </a:p>
        </p:txBody>
      </p:sp>
      <p:pic>
        <p:nvPicPr>
          <p:cNvPr id="12" name="图片 11"/>
          <p:cNvPicPr>
            <a:picLocks noChangeAspect="1"/>
          </p:cNvPicPr>
          <p:nvPr>
            <p:custDataLst>
              <p:tags r:id="rId1"/>
            </p:custDataLst>
          </p:nvPr>
        </p:nvPicPr>
        <p:blipFill>
          <a:blip r:embed="rId2"/>
          <a:stretch>
            <a:fillRect/>
          </a:stretch>
        </p:blipFill>
        <p:spPr>
          <a:xfrm>
            <a:off x="718185" y="3054350"/>
            <a:ext cx="7434580" cy="5000625"/>
          </a:xfrm>
          <a:prstGeom prst="rect">
            <a:avLst/>
          </a:prstGeom>
        </p:spPr>
      </p:pic>
      <p:sp>
        <p:nvSpPr>
          <p:cNvPr id="16" name="文本框 15"/>
          <p:cNvSpPr txBox="1"/>
          <p:nvPr/>
        </p:nvSpPr>
        <p:spPr>
          <a:xfrm>
            <a:off x="2164080" y="2324100"/>
            <a:ext cx="3588385" cy="583565"/>
          </a:xfrm>
          <a:prstGeom prst="rect">
            <a:avLst/>
          </a:prstGeom>
          <a:noFill/>
        </p:spPr>
        <p:txBody>
          <a:bodyPr wrap="square" rtlCol="0" anchor="t">
            <a:spAutoFit/>
          </a:bodyPr>
          <a:p>
            <a:r>
              <a:rPr lang="zh-CN" altLang="en-US" sz="3200" b="1">
                <a:solidFill>
                  <a:srgbClr val="FF0000"/>
                </a:solidFill>
              </a:rPr>
              <a:t>线性相关性不明显</a:t>
            </a:r>
            <a:endParaRPr lang="zh-CN" altLang="en-US" sz="3200" b="1">
              <a:solidFill>
                <a:srgbClr val="FF0000"/>
              </a:solidFill>
            </a:endParaRPr>
          </a:p>
        </p:txBody>
      </p:sp>
      <p:pic>
        <p:nvPicPr>
          <p:cNvPr id="17" name="图片 16"/>
          <p:cNvPicPr>
            <a:picLocks noChangeAspect="1"/>
          </p:cNvPicPr>
          <p:nvPr>
            <p:custDataLst>
              <p:tags r:id="rId3"/>
            </p:custDataLst>
          </p:nvPr>
        </p:nvPicPr>
        <p:blipFill>
          <a:blip r:embed="rId4"/>
          <a:srcRect t="3497"/>
          <a:stretch>
            <a:fillRect/>
          </a:stretch>
        </p:blipFill>
        <p:spPr>
          <a:xfrm>
            <a:off x="8229600" y="3849370"/>
            <a:ext cx="6457950" cy="4205605"/>
          </a:xfrm>
          <a:prstGeom prst="rect">
            <a:avLst/>
          </a:prstGeom>
        </p:spPr>
      </p:pic>
      <p:sp>
        <p:nvSpPr>
          <p:cNvPr id="18" name="文本框 17"/>
          <p:cNvSpPr txBox="1"/>
          <p:nvPr/>
        </p:nvSpPr>
        <p:spPr>
          <a:xfrm>
            <a:off x="9448800" y="2513330"/>
            <a:ext cx="4639945" cy="621665"/>
          </a:xfrm>
          <a:prstGeom prst="rect">
            <a:avLst/>
          </a:prstGeom>
          <a:noFill/>
        </p:spPr>
        <p:txBody>
          <a:bodyPr wrap="square" rtlCol="0" anchor="t">
            <a:noAutofit/>
          </a:bodyPr>
          <a:p>
            <a:r>
              <a:rPr lang="zh-CN" altLang="en-US" sz="3200" b="1">
                <a:solidFill>
                  <a:srgbClr val="FF0000"/>
                </a:solidFill>
              </a:rPr>
              <a:t>残差不满足正态分布</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051750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rPr>
              <a:t>Task2</a:t>
            </a:r>
            <a:r>
              <a:rPr lang="zh-CN" altLang="en-US" sz="5000" b="1">
                <a:solidFill>
                  <a:srgbClr val="1E1E1E"/>
                </a:solidFill>
                <a:ea typeface="思源宋体 Heavy" panose="02020900000000000000" charset="-122"/>
              </a:rPr>
              <a:t>：</a:t>
            </a:r>
            <a:r>
              <a:rPr lang="en-US" sz="5000">
                <a:solidFill>
                  <a:srgbClr val="1E1E1E"/>
                </a:solidFill>
                <a:ea typeface="思源宋体 Heavy" panose="02020900000000000000" charset="-122"/>
              </a:rPr>
              <a:t>建⽴建立失业率预测模型</a:t>
            </a:r>
            <a:endParaRPr lang="en-US" sz="5000">
              <a:solidFill>
                <a:srgbClr val="1E1E1E"/>
              </a:solidFill>
              <a:ea typeface="思源宋体 Heavy" panose="02020900000000000000" charset="-122"/>
            </a:endParaRPr>
          </a:p>
        </p:txBody>
      </p:sp>
      <p:sp>
        <p:nvSpPr>
          <p:cNvPr id="16" name="文本框 15"/>
          <p:cNvSpPr txBox="1"/>
          <p:nvPr/>
        </p:nvSpPr>
        <p:spPr>
          <a:xfrm>
            <a:off x="1066800" y="2781300"/>
            <a:ext cx="7213600" cy="1383665"/>
          </a:xfrm>
          <a:prstGeom prst="rect">
            <a:avLst/>
          </a:prstGeom>
          <a:noFill/>
        </p:spPr>
        <p:txBody>
          <a:bodyPr wrap="square" rtlCol="0" anchor="t">
            <a:spAutoFit/>
          </a:bodyPr>
          <a:p>
            <a:r>
              <a:rPr lang="zh-CN" altLang="en-US" sz="2800" b="1">
                <a:solidFill>
                  <a:srgbClr val="FF0000"/>
                </a:solidFill>
              </a:rPr>
              <a:t>Adjusted R-squared 为0.04422。</a:t>
            </a:r>
            <a:endParaRPr lang="zh-CN" altLang="en-US" sz="2800" b="1">
              <a:solidFill>
                <a:srgbClr val="FF0000"/>
              </a:solidFill>
            </a:endParaRPr>
          </a:p>
          <a:p>
            <a:r>
              <a:rPr lang="zh-CN" altLang="en-US" sz="2800" b="1">
                <a:solidFill>
                  <a:srgbClr val="FF0000"/>
                </a:solidFill>
              </a:rPr>
              <a:t>表示模型解释了目标变量方差的</a:t>
            </a:r>
            <a:r>
              <a:rPr lang="en-US" altLang="zh-CN" sz="2800" b="1">
                <a:solidFill>
                  <a:srgbClr val="FF0000"/>
                </a:solidFill>
              </a:rPr>
              <a:t>4</a:t>
            </a:r>
            <a:r>
              <a:rPr lang="zh-CN" altLang="en-US" sz="2800" b="1">
                <a:solidFill>
                  <a:srgbClr val="FF0000"/>
                </a:solidFill>
              </a:rPr>
              <a:t>.</a:t>
            </a:r>
            <a:r>
              <a:rPr lang="en-US" altLang="zh-CN" sz="2800" b="1">
                <a:solidFill>
                  <a:srgbClr val="FF0000"/>
                </a:solidFill>
              </a:rPr>
              <a:t>42</a:t>
            </a:r>
            <a:r>
              <a:rPr lang="zh-CN" altLang="en-US" sz="2800" b="1">
                <a:solidFill>
                  <a:srgbClr val="FF0000"/>
                </a:solidFill>
              </a:rPr>
              <a:t>%。值远离1，说明拟合效果并不好。</a:t>
            </a:r>
            <a:endParaRPr lang="zh-CN" altLang="en-US" sz="2800" b="1">
              <a:solidFill>
                <a:srgbClr val="FF0000"/>
              </a:solidFill>
            </a:endParaRPr>
          </a:p>
        </p:txBody>
      </p:sp>
      <p:sp>
        <p:nvSpPr>
          <p:cNvPr id="18" name="文本框 17"/>
          <p:cNvSpPr txBox="1"/>
          <p:nvPr/>
        </p:nvSpPr>
        <p:spPr>
          <a:xfrm>
            <a:off x="10668000" y="2781300"/>
            <a:ext cx="6082030" cy="537210"/>
          </a:xfrm>
          <a:prstGeom prst="rect">
            <a:avLst/>
          </a:prstGeom>
          <a:noFill/>
        </p:spPr>
        <p:txBody>
          <a:bodyPr wrap="square" rtlCol="0" anchor="t">
            <a:noAutofit/>
          </a:bodyPr>
          <a:p>
            <a:r>
              <a:rPr lang="zh-CN" altLang="en-US" sz="3200" b="1">
                <a:solidFill>
                  <a:srgbClr val="FF0000"/>
                </a:solidFill>
              </a:rPr>
              <a:t>预测值与实际值的相差也甚远</a:t>
            </a:r>
            <a:endParaRPr lang="zh-CN" altLang="en-US" sz="3200" b="1">
              <a:solidFill>
                <a:srgbClr val="FF0000"/>
              </a:solidFill>
            </a:endParaRPr>
          </a:p>
        </p:txBody>
      </p:sp>
      <p:pic>
        <p:nvPicPr>
          <p:cNvPr id="11" name="图片 10"/>
          <p:cNvPicPr>
            <a:picLocks noChangeAspect="1"/>
          </p:cNvPicPr>
          <p:nvPr>
            <p:custDataLst>
              <p:tags r:id="rId1"/>
            </p:custDataLst>
          </p:nvPr>
        </p:nvPicPr>
        <p:blipFill>
          <a:blip r:embed="rId2"/>
          <a:stretch>
            <a:fillRect/>
          </a:stretch>
        </p:blipFill>
        <p:spPr>
          <a:xfrm>
            <a:off x="609600" y="4298315"/>
            <a:ext cx="9009380" cy="2914650"/>
          </a:xfrm>
          <a:prstGeom prst="rect">
            <a:avLst/>
          </a:prstGeom>
          <a:ln>
            <a:solidFill>
              <a:schemeClr val="bg1"/>
            </a:solidFill>
          </a:ln>
        </p:spPr>
      </p:pic>
      <p:pic>
        <p:nvPicPr>
          <p:cNvPr id="19" name="图片 18"/>
          <p:cNvPicPr>
            <a:picLocks noChangeAspect="1"/>
          </p:cNvPicPr>
          <p:nvPr>
            <p:custDataLst>
              <p:tags r:id="rId3"/>
            </p:custDataLst>
          </p:nvPr>
        </p:nvPicPr>
        <p:blipFill>
          <a:blip r:embed="rId4"/>
          <a:stretch>
            <a:fillRect/>
          </a:stretch>
        </p:blipFill>
        <p:spPr>
          <a:xfrm>
            <a:off x="10363200" y="3695700"/>
            <a:ext cx="6691630" cy="4191000"/>
          </a:xfrm>
          <a:prstGeom prst="rect">
            <a:avLst/>
          </a:prstGeom>
          <a:ln>
            <a:solidFill>
              <a:schemeClr val="bg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475338" y="-3036005"/>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5184010" y="5143500"/>
            <a:ext cx="6927647" cy="692764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8" name="TextBox 8"/>
          <p:cNvSpPr txBox="1"/>
          <p:nvPr/>
        </p:nvSpPr>
        <p:spPr>
          <a:xfrm>
            <a:off x="2633555" y="3955597"/>
            <a:ext cx="4178528" cy="2076450"/>
          </a:xfrm>
          <a:prstGeom prst="rect">
            <a:avLst/>
          </a:prstGeom>
        </p:spPr>
        <p:txBody>
          <a:bodyPr lIns="0" tIns="0" rIns="0" bIns="0" rtlCol="0" anchor="t">
            <a:spAutoFit/>
          </a:bodyPr>
          <a:lstStyle/>
          <a:p>
            <a:pPr algn="ctr">
              <a:lnSpc>
                <a:spcPts val="16305"/>
              </a:lnSpc>
            </a:pPr>
            <a:r>
              <a:rPr lang="en-US" sz="13590">
                <a:solidFill>
                  <a:srgbClr val="100F0D"/>
                </a:solidFill>
                <a:ea typeface="思源宋体 Heavy" panose="02020900000000000000" charset="-122"/>
              </a:rPr>
              <a:t>目录</a:t>
            </a:r>
            <a:endParaRPr lang="en-US" sz="13590">
              <a:solidFill>
                <a:srgbClr val="100F0D"/>
              </a:solidFill>
              <a:ea typeface="思源宋体 Heavy" panose="02020900000000000000" charset="-122"/>
            </a:endParaRPr>
          </a:p>
        </p:txBody>
      </p:sp>
      <p:sp>
        <p:nvSpPr>
          <p:cNvPr id="9" name="TextBox 9"/>
          <p:cNvSpPr txBox="1"/>
          <p:nvPr/>
        </p:nvSpPr>
        <p:spPr>
          <a:xfrm>
            <a:off x="10070606" y="2974567"/>
            <a:ext cx="4461669" cy="676910"/>
          </a:xfrm>
          <a:prstGeom prst="rect">
            <a:avLst/>
          </a:prstGeom>
        </p:spPr>
        <p:txBody>
          <a:bodyPr lIns="0" tIns="0" rIns="0" bIns="0" rtlCol="0" anchor="t">
            <a:spAutoFit/>
          </a:bodyPr>
          <a:lstStyle/>
          <a:p>
            <a:pPr>
              <a:lnSpc>
                <a:spcPts val="5280"/>
              </a:lnSpc>
            </a:pPr>
            <a:r>
              <a:rPr lang="en-US" sz="4400">
                <a:solidFill>
                  <a:srgbClr val="100F0D"/>
                </a:solidFill>
                <a:ea typeface="思源宋体 Bold" panose="02020700000000000000" charset="-122"/>
              </a:rPr>
              <a:t> 回归模型</a:t>
            </a:r>
            <a:endParaRPr lang="en-US" sz="4400">
              <a:solidFill>
                <a:srgbClr val="100F0D"/>
              </a:solidFill>
              <a:ea typeface="思源宋体 Bold" panose="02020700000000000000" charset="-122"/>
            </a:endParaRPr>
          </a:p>
        </p:txBody>
      </p:sp>
      <p:sp>
        <p:nvSpPr>
          <p:cNvPr id="10" name="TextBox 10"/>
          <p:cNvSpPr txBox="1"/>
          <p:nvPr/>
        </p:nvSpPr>
        <p:spPr>
          <a:xfrm>
            <a:off x="10070606" y="3755108"/>
            <a:ext cx="5974206" cy="230505"/>
          </a:xfrm>
          <a:prstGeom prst="rect">
            <a:avLst/>
          </a:prstGeom>
        </p:spPr>
        <p:txBody>
          <a:bodyPr lIns="0" tIns="0" rIns="0" bIns="0" rtlCol="0" anchor="t">
            <a:spAutoFit/>
          </a:bodyPr>
          <a:lstStyle/>
          <a:p>
            <a:pPr marL="0" lvl="0" indent="0">
              <a:lnSpc>
                <a:spcPts val="1800"/>
              </a:lnSpc>
              <a:spcBef>
                <a:spcPct val="0"/>
              </a:spcBef>
            </a:pPr>
            <a:r>
              <a:rPr lang="en-US" sz="1500">
                <a:solidFill>
                  <a:srgbClr val="737373"/>
                </a:solidFill>
                <a:latin typeface="思源宋体 Medium" panose="02020500000000000000" charset="-122"/>
              </a:rPr>
              <a:t>Regression model</a:t>
            </a:r>
            <a:endParaRPr lang="en-US" sz="1500">
              <a:solidFill>
                <a:srgbClr val="737373"/>
              </a:solidFill>
              <a:latin typeface="思源宋体 Medium" panose="02020500000000000000" charset="-122"/>
            </a:endParaRPr>
          </a:p>
        </p:txBody>
      </p:sp>
      <p:sp>
        <p:nvSpPr>
          <p:cNvPr id="11" name="TextBox 11"/>
          <p:cNvSpPr txBox="1"/>
          <p:nvPr/>
        </p:nvSpPr>
        <p:spPr>
          <a:xfrm>
            <a:off x="8320782" y="2974567"/>
            <a:ext cx="1959374" cy="1045845"/>
          </a:xfrm>
          <a:prstGeom prst="rect">
            <a:avLst/>
          </a:prstGeom>
        </p:spPr>
        <p:txBody>
          <a:bodyPr lIns="0" tIns="0" rIns="0" bIns="0" rtlCol="0" anchor="t">
            <a:spAutoFit/>
          </a:bodyPr>
          <a:lstStyle/>
          <a:p>
            <a:pPr>
              <a:lnSpc>
                <a:spcPts val="8160"/>
              </a:lnSpc>
            </a:pPr>
            <a:r>
              <a:rPr lang="en-US" sz="6800">
                <a:solidFill>
                  <a:srgbClr val="3779A0"/>
                </a:solidFill>
                <a:latin typeface="思源宋体 Semi-Bold" panose="02020600000000000000" charset="-122"/>
              </a:rPr>
              <a:t>01.</a:t>
            </a:r>
            <a:endParaRPr lang="en-US" sz="6800">
              <a:solidFill>
                <a:srgbClr val="3779A0"/>
              </a:solidFill>
              <a:latin typeface="思源宋体 Semi-Bold" panose="02020600000000000000" charset="-122"/>
            </a:endParaRPr>
          </a:p>
        </p:txBody>
      </p:sp>
      <p:sp>
        <p:nvSpPr>
          <p:cNvPr id="12" name="TextBox 12"/>
          <p:cNvSpPr txBox="1"/>
          <p:nvPr/>
        </p:nvSpPr>
        <p:spPr>
          <a:xfrm>
            <a:off x="10070606" y="4655049"/>
            <a:ext cx="4461669" cy="676910"/>
          </a:xfrm>
          <a:prstGeom prst="rect">
            <a:avLst/>
          </a:prstGeom>
        </p:spPr>
        <p:txBody>
          <a:bodyPr lIns="0" tIns="0" rIns="0" bIns="0" rtlCol="0" anchor="t">
            <a:spAutoFit/>
          </a:bodyPr>
          <a:lstStyle/>
          <a:p>
            <a:pPr>
              <a:lnSpc>
                <a:spcPts val="5280"/>
              </a:lnSpc>
            </a:pPr>
            <a:r>
              <a:rPr lang="en-US" sz="4400">
                <a:solidFill>
                  <a:srgbClr val="100F0D"/>
                </a:solidFill>
                <a:ea typeface="思源宋体 Bold" panose="02020700000000000000" charset="-122"/>
              </a:rPr>
              <a:t>分类模型</a:t>
            </a:r>
            <a:endParaRPr lang="en-US" sz="4400">
              <a:solidFill>
                <a:srgbClr val="100F0D"/>
              </a:solidFill>
              <a:ea typeface="思源宋体 Bold" panose="02020700000000000000" charset="-122"/>
            </a:endParaRPr>
          </a:p>
        </p:txBody>
      </p:sp>
      <p:sp>
        <p:nvSpPr>
          <p:cNvPr id="13" name="TextBox 13"/>
          <p:cNvSpPr txBox="1"/>
          <p:nvPr/>
        </p:nvSpPr>
        <p:spPr>
          <a:xfrm>
            <a:off x="10070606" y="5435590"/>
            <a:ext cx="5974206" cy="230505"/>
          </a:xfrm>
          <a:prstGeom prst="rect">
            <a:avLst/>
          </a:prstGeom>
        </p:spPr>
        <p:txBody>
          <a:bodyPr lIns="0" tIns="0" rIns="0" bIns="0" rtlCol="0" anchor="t">
            <a:spAutoFit/>
          </a:bodyPr>
          <a:lstStyle/>
          <a:p>
            <a:pPr marL="0" lvl="0" indent="0">
              <a:lnSpc>
                <a:spcPts val="1800"/>
              </a:lnSpc>
              <a:spcBef>
                <a:spcPct val="0"/>
              </a:spcBef>
            </a:pPr>
            <a:r>
              <a:rPr lang="en-US" sz="1500">
                <a:solidFill>
                  <a:srgbClr val="737373"/>
                </a:solidFill>
                <a:latin typeface="思源宋体 Medium" panose="02020500000000000000" charset="-122"/>
              </a:rPr>
              <a:t>Classification model</a:t>
            </a:r>
            <a:endParaRPr lang="en-US" sz="1500">
              <a:solidFill>
                <a:srgbClr val="737373"/>
              </a:solidFill>
              <a:latin typeface="思源宋体 Medium" panose="02020500000000000000" charset="-122"/>
            </a:endParaRPr>
          </a:p>
        </p:txBody>
      </p:sp>
      <p:sp>
        <p:nvSpPr>
          <p:cNvPr id="14" name="TextBox 14"/>
          <p:cNvSpPr txBox="1"/>
          <p:nvPr/>
        </p:nvSpPr>
        <p:spPr>
          <a:xfrm>
            <a:off x="8320782" y="4655049"/>
            <a:ext cx="1959374" cy="1045845"/>
          </a:xfrm>
          <a:prstGeom prst="rect">
            <a:avLst/>
          </a:prstGeom>
        </p:spPr>
        <p:txBody>
          <a:bodyPr lIns="0" tIns="0" rIns="0" bIns="0" rtlCol="0" anchor="t">
            <a:spAutoFit/>
          </a:bodyPr>
          <a:lstStyle/>
          <a:p>
            <a:pPr>
              <a:lnSpc>
                <a:spcPts val="8160"/>
              </a:lnSpc>
            </a:pPr>
            <a:r>
              <a:rPr lang="en-US" sz="6800">
                <a:solidFill>
                  <a:srgbClr val="9FC9EA"/>
                </a:solidFill>
                <a:latin typeface="思源宋体 Semi-Bold" panose="02020600000000000000" charset="-122"/>
              </a:rPr>
              <a:t>02.</a:t>
            </a:r>
            <a:endParaRPr lang="en-US" sz="6800">
              <a:solidFill>
                <a:srgbClr val="9FC9EA"/>
              </a:solidFill>
              <a:latin typeface="思源宋体 Semi-Bold" panose="02020600000000000000" charset="-122"/>
            </a:endParaRPr>
          </a:p>
        </p:txBody>
      </p:sp>
      <p:sp>
        <p:nvSpPr>
          <p:cNvPr id="15" name="TextBox 15"/>
          <p:cNvSpPr txBox="1"/>
          <p:nvPr/>
        </p:nvSpPr>
        <p:spPr>
          <a:xfrm>
            <a:off x="10070606" y="6335531"/>
            <a:ext cx="4461669" cy="676910"/>
          </a:xfrm>
          <a:prstGeom prst="rect">
            <a:avLst/>
          </a:prstGeom>
        </p:spPr>
        <p:txBody>
          <a:bodyPr lIns="0" tIns="0" rIns="0" bIns="0" rtlCol="0" anchor="t">
            <a:spAutoFit/>
          </a:bodyPr>
          <a:lstStyle/>
          <a:p>
            <a:pPr>
              <a:lnSpc>
                <a:spcPts val="5280"/>
              </a:lnSpc>
            </a:pPr>
            <a:r>
              <a:rPr lang="en-US" sz="4400">
                <a:solidFill>
                  <a:srgbClr val="100F0D"/>
                </a:solidFill>
                <a:ea typeface="思源宋体 Bold" panose="02020700000000000000" charset="-122"/>
              </a:rPr>
              <a:t>时序模型</a:t>
            </a:r>
            <a:endParaRPr lang="en-US" sz="4400">
              <a:solidFill>
                <a:srgbClr val="100F0D"/>
              </a:solidFill>
              <a:ea typeface="思源宋体 Bold" panose="02020700000000000000" charset="-122"/>
            </a:endParaRPr>
          </a:p>
        </p:txBody>
      </p:sp>
      <p:sp>
        <p:nvSpPr>
          <p:cNvPr id="16" name="TextBox 16"/>
          <p:cNvSpPr txBox="1"/>
          <p:nvPr/>
        </p:nvSpPr>
        <p:spPr>
          <a:xfrm>
            <a:off x="10070606" y="7116072"/>
            <a:ext cx="5974206" cy="230505"/>
          </a:xfrm>
          <a:prstGeom prst="rect">
            <a:avLst/>
          </a:prstGeom>
        </p:spPr>
        <p:txBody>
          <a:bodyPr lIns="0" tIns="0" rIns="0" bIns="0" rtlCol="0" anchor="t">
            <a:spAutoFit/>
          </a:bodyPr>
          <a:lstStyle/>
          <a:p>
            <a:pPr marL="0" lvl="0" indent="0">
              <a:lnSpc>
                <a:spcPts val="1800"/>
              </a:lnSpc>
              <a:spcBef>
                <a:spcPct val="0"/>
              </a:spcBef>
            </a:pPr>
            <a:r>
              <a:rPr lang="en-US" sz="1500">
                <a:solidFill>
                  <a:srgbClr val="737373"/>
                </a:solidFill>
                <a:latin typeface="思源宋体 Medium" panose="02020500000000000000" charset="-122"/>
              </a:rPr>
              <a:t>Timing model</a:t>
            </a:r>
            <a:endParaRPr lang="en-US" sz="1500">
              <a:solidFill>
                <a:srgbClr val="737373"/>
              </a:solidFill>
              <a:latin typeface="思源宋体 Medium" panose="02020500000000000000" charset="-122"/>
            </a:endParaRPr>
          </a:p>
        </p:txBody>
      </p:sp>
      <p:sp>
        <p:nvSpPr>
          <p:cNvPr id="17" name="TextBox 17"/>
          <p:cNvSpPr txBox="1"/>
          <p:nvPr/>
        </p:nvSpPr>
        <p:spPr>
          <a:xfrm>
            <a:off x="8320782" y="6335531"/>
            <a:ext cx="1959374" cy="1045845"/>
          </a:xfrm>
          <a:prstGeom prst="rect">
            <a:avLst/>
          </a:prstGeom>
        </p:spPr>
        <p:txBody>
          <a:bodyPr lIns="0" tIns="0" rIns="0" bIns="0" rtlCol="0" anchor="t">
            <a:spAutoFit/>
          </a:bodyPr>
          <a:lstStyle/>
          <a:p>
            <a:pPr>
              <a:lnSpc>
                <a:spcPts val="8160"/>
              </a:lnSpc>
            </a:pPr>
            <a:r>
              <a:rPr lang="en-US" sz="6800">
                <a:solidFill>
                  <a:srgbClr val="3779A0"/>
                </a:solidFill>
                <a:latin typeface="思源宋体 Semi-Bold" panose="02020600000000000000" charset="-122"/>
              </a:rPr>
              <a:t>03.</a:t>
            </a:r>
            <a:endParaRPr lang="en-US" sz="6800">
              <a:solidFill>
                <a:srgbClr val="3779A0"/>
              </a:solidFill>
              <a:latin typeface="思源宋体 Semi-Bold" panose="02020600000000000000" charset="-122"/>
            </a:endParaRPr>
          </a:p>
        </p:txBody>
      </p:sp>
      <p:grpSp>
        <p:nvGrpSpPr>
          <p:cNvPr id="21" name="Group 21"/>
          <p:cNvGrpSpPr/>
          <p:nvPr/>
        </p:nvGrpSpPr>
        <p:grpSpPr>
          <a:xfrm rot="0">
            <a:off x="17470967" y="1293295"/>
            <a:ext cx="1982532" cy="198253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4" name="Group 24"/>
          <p:cNvGrpSpPr/>
          <p:nvPr/>
        </p:nvGrpSpPr>
        <p:grpSpPr>
          <a:xfrm rot="0">
            <a:off x="-853927" y="4478125"/>
            <a:ext cx="1982532" cy="198253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7" name="Group 27"/>
          <p:cNvGrpSpPr/>
          <p:nvPr/>
        </p:nvGrpSpPr>
        <p:grpSpPr>
          <a:xfrm rot="0">
            <a:off x="2298440" y="7595298"/>
            <a:ext cx="670231" cy="67023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0" name="Group 30"/>
          <p:cNvGrpSpPr/>
          <p:nvPr/>
        </p:nvGrpSpPr>
        <p:grpSpPr>
          <a:xfrm rot="0">
            <a:off x="16037225" y="3965122"/>
            <a:ext cx="619890" cy="61989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1474470" y="3155315"/>
            <a:ext cx="12854305" cy="5904865"/>
          </a:xfrm>
          <a:custGeom>
            <a:avLst/>
            <a:gdLst/>
            <a:ahLst/>
            <a:cxnLst/>
            <a:rect l="l" t="t" r="r" b="b"/>
            <a:pathLst>
              <a:path w="445821" h="204796">
                <a:moveTo>
                  <a:pt x="102398" y="0"/>
                </a:moveTo>
                <a:lnTo>
                  <a:pt x="343423" y="0"/>
                </a:lnTo>
                <a:cubicBezTo>
                  <a:pt x="370580" y="0"/>
                  <a:pt x="396626" y="10788"/>
                  <a:pt x="415829" y="29992"/>
                </a:cubicBezTo>
                <a:cubicBezTo>
                  <a:pt x="435032" y="49195"/>
                  <a:pt x="445821" y="75240"/>
                  <a:pt x="445821" y="102398"/>
                </a:cubicBezTo>
                <a:lnTo>
                  <a:pt x="445821" y="102398"/>
                </a:lnTo>
                <a:cubicBezTo>
                  <a:pt x="445821" y="129556"/>
                  <a:pt x="435032" y="155601"/>
                  <a:pt x="415829" y="174805"/>
                </a:cubicBezTo>
                <a:cubicBezTo>
                  <a:pt x="396626" y="194008"/>
                  <a:pt x="370580" y="204796"/>
                  <a:pt x="343423" y="204796"/>
                </a:cubicBezTo>
                <a:lnTo>
                  <a:pt x="102398" y="204796"/>
                </a:lnTo>
                <a:cubicBezTo>
                  <a:pt x="75240" y="204796"/>
                  <a:pt x="49195" y="194008"/>
                  <a:pt x="29992" y="174805"/>
                </a:cubicBezTo>
                <a:cubicBezTo>
                  <a:pt x="10788" y="155601"/>
                  <a:pt x="0" y="129556"/>
                  <a:pt x="0" y="102398"/>
                </a:cubicBezTo>
                <a:lnTo>
                  <a:pt x="0" y="102398"/>
                </a:lnTo>
                <a:cubicBezTo>
                  <a:pt x="0" y="75240"/>
                  <a:pt x="10788" y="49195"/>
                  <a:pt x="29992" y="29992"/>
                </a:cubicBezTo>
                <a:cubicBezTo>
                  <a:pt x="49195" y="10788"/>
                  <a:pt x="75240" y="0"/>
                  <a:pt x="102398" y="0"/>
                </a:cubicBezTo>
                <a:close/>
              </a:path>
            </a:pathLst>
          </a:custGeom>
          <a:solidFill>
            <a:srgbClr val="000000">
              <a:alpha val="0"/>
            </a:srgbClr>
          </a:solidFill>
          <a:ln w="19050" cap="rnd">
            <a:solidFill>
              <a:srgbClr val="3779A0"/>
            </a:solidFill>
            <a:prstDash val="sysDot"/>
            <a:round/>
          </a:ln>
        </p:spPr>
      </p:sp>
      <p:sp>
        <p:nvSpPr>
          <p:cNvPr id="17" name="TextBox 17"/>
          <p:cNvSpPr txBox="1"/>
          <p:nvPr/>
        </p:nvSpPr>
        <p:spPr>
          <a:xfrm>
            <a:off x="1474470" y="683260"/>
            <a:ext cx="12854305" cy="8376920"/>
          </a:xfrm>
          <a:prstGeom prst="rect">
            <a:avLst/>
          </a:prstGeom>
        </p:spPr>
        <p:txBody>
          <a:bodyPr lIns="50800" tIns="50800" rIns="50800" bIns="50800" rtlCol="0" anchor="ctr"/>
          <a:lstStyle/>
          <a:p>
            <a:pPr algn="ctr">
              <a:lnSpc>
                <a:spcPts val="2855"/>
              </a:lnSpc>
            </a:pPr>
          </a:p>
        </p:txBody>
      </p:sp>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8" name="TextBox 8"/>
          <p:cNvSpPr txBox="1"/>
          <p:nvPr/>
        </p:nvSpPr>
        <p:spPr>
          <a:xfrm>
            <a:off x="1494155" y="916305"/>
            <a:ext cx="1204404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sym typeface="+mn-ea"/>
              </a:rPr>
              <a:t>Task2</a:t>
            </a:r>
            <a:r>
              <a:rPr lang="zh-CN" altLang="en-US" sz="5000" b="1">
                <a:solidFill>
                  <a:srgbClr val="1E1E1E"/>
                </a:solidFill>
                <a:ea typeface="思源宋体 Heavy" panose="02020900000000000000" charset="-122"/>
                <a:sym typeface="+mn-ea"/>
              </a:rPr>
              <a:t>：</a:t>
            </a:r>
            <a:r>
              <a:rPr lang="en-US" sz="5000">
                <a:solidFill>
                  <a:srgbClr val="1E1E1E"/>
                </a:solidFill>
                <a:ea typeface="思源宋体 Heavy" panose="02020900000000000000" charset="-122"/>
                <a:sym typeface="+mn-ea"/>
              </a:rPr>
              <a:t>建⽴建立失业率预测模型</a:t>
            </a:r>
            <a:endParaRPr lang="en-US" sz="5000">
              <a:solidFill>
                <a:srgbClr val="1E1E1E"/>
              </a:solidFill>
              <a:ea typeface="思源宋体 Heavy" panose="02020900000000000000" charset="-122"/>
            </a:endParaRPr>
          </a:p>
        </p:txBody>
      </p:sp>
      <p:grpSp>
        <p:nvGrpSpPr>
          <p:cNvPr id="9" name="Group 9"/>
          <p:cNvGrpSpPr/>
          <p:nvPr/>
        </p:nvGrpSpPr>
        <p:grpSpPr>
          <a:xfrm rot="0">
            <a:off x="1254885" y="-454477"/>
            <a:ext cx="908954" cy="9089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2" name="Group 12"/>
          <p:cNvGrpSpPr/>
          <p:nvPr/>
        </p:nvGrpSpPr>
        <p:grpSpPr>
          <a:xfrm rot="0">
            <a:off x="14328723" y="0"/>
            <a:ext cx="3959277" cy="10307795"/>
            <a:chOff x="0" y="0"/>
            <a:chExt cx="1042773" cy="2714810"/>
          </a:xfrm>
        </p:grpSpPr>
        <p:sp>
          <p:nvSpPr>
            <p:cNvPr id="13" name="Freeform 13"/>
            <p:cNvSpPr/>
            <p:nvPr/>
          </p:nvSpPr>
          <p:spPr>
            <a:xfrm>
              <a:off x="0" y="0"/>
              <a:ext cx="1042773" cy="2714810"/>
            </a:xfrm>
            <a:custGeom>
              <a:avLst/>
              <a:gdLst/>
              <a:ahLst/>
              <a:cxnLst/>
              <a:rect l="l" t="t" r="r" b="b"/>
              <a:pathLst>
                <a:path w="1042773" h="2714810">
                  <a:moveTo>
                    <a:pt x="0" y="0"/>
                  </a:moveTo>
                  <a:lnTo>
                    <a:pt x="1042773" y="0"/>
                  </a:lnTo>
                  <a:lnTo>
                    <a:pt x="1042773" y="2714810"/>
                  </a:lnTo>
                  <a:lnTo>
                    <a:pt x="0" y="2714810"/>
                  </a:lnTo>
                  <a:close/>
                </a:path>
              </a:pathLst>
            </a:custGeom>
            <a:solidFill>
              <a:srgbClr val="3779A0"/>
            </a:solidFill>
          </p:spPr>
        </p:sp>
        <p:sp>
          <p:nvSpPr>
            <p:cNvPr id="14" name="TextBox 14"/>
            <p:cNvSpPr txBox="1"/>
            <p:nvPr/>
          </p:nvSpPr>
          <p:spPr>
            <a:xfrm>
              <a:off x="0" y="-38100"/>
              <a:ext cx="1042773" cy="2752910"/>
            </a:xfrm>
            <a:prstGeom prst="rect">
              <a:avLst/>
            </a:prstGeom>
          </p:spPr>
          <p:txBody>
            <a:bodyPr lIns="50800" tIns="50800" rIns="50800" bIns="50800" rtlCol="0" anchor="ctr"/>
            <a:lstStyle/>
            <a:p>
              <a:pPr algn="ctr">
                <a:lnSpc>
                  <a:spcPts val="3080"/>
                </a:lnSpc>
              </a:pPr>
            </a:p>
          </p:txBody>
        </p:sp>
      </p:grpSp>
      <p:grpSp>
        <p:nvGrpSpPr>
          <p:cNvPr id="18" name="Group 18"/>
          <p:cNvGrpSpPr/>
          <p:nvPr/>
        </p:nvGrpSpPr>
        <p:grpSpPr>
          <a:xfrm rot="0">
            <a:off x="11843739" y="3622765"/>
            <a:ext cx="4969967" cy="496996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20" name="TextBox 20"/>
            <p:cNvSpPr txBox="1"/>
            <p:nvPr/>
          </p:nvSpPr>
          <p:spPr>
            <a:xfrm>
              <a:off x="76200" y="76200"/>
              <a:ext cx="660400" cy="660400"/>
            </a:xfrm>
            <a:prstGeom prst="rect">
              <a:avLst/>
            </a:prstGeom>
          </p:spPr>
          <p:txBody>
            <a:bodyPr lIns="50800" tIns="50800" rIns="50800" bIns="50800" rtlCol="0" anchor="ctr"/>
            <a:lstStyle/>
            <a:p>
              <a:pPr algn="ctr">
                <a:lnSpc>
                  <a:spcPts val="3000"/>
                </a:lnSpc>
              </a:pPr>
            </a:p>
          </p:txBody>
        </p:sp>
      </p:grpSp>
      <p:grpSp>
        <p:nvGrpSpPr>
          <p:cNvPr id="23" name="Group 23"/>
          <p:cNvGrpSpPr/>
          <p:nvPr/>
        </p:nvGrpSpPr>
        <p:grpSpPr>
          <a:xfrm rot="0">
            <a:off x="2692254" y="3993786"/>
            <a:ext cx="3807828" cy="540612"/>
            <a:chOff x="0" y="0"/>
            <a:chExt cx="1002885" cy="142383"/>
          </a:xfrm>
        </p:grpSpPr>
        <p:sp>
          <p:nvSpPr>
            <p:cNvPr id="24" name="Freeform 24"/>
            <p:cNvSpPr/>
            <p:nvPr/>
          </p:nvSpPr>
          <p:spPr>
            <a:xfrm>
              <a:off x="0" y="0"/>
              <a:ext cx="1002885" cy="142383"/>
            </a:xfrm>
            <a:custGeom>
              <a:avLst/>
              <a:gdLst/>
              <a:ahLst/>
              <a:cxnLst/>
              <a:rect l="l" t="t" r="r" b="b"/>
              <a:pathLst>
                <a:path w="1002885" h="142383">
                  <a:moveTo>
                    <a:pt x="71192" y="0"/>
                  </a:moveTo>
                  <a:lnTo>
                    <a:pt x="931693" y="0"/>
                  </a:lnTo>
                  <a:cubicBezTo>
                    <a:pt x="950574" y="0"/>
                    <a:pt x="968682" y="7501"/>
                    <a:pt x="982033" y="20852"/>
                  </a:cubicBezTo>
                  <a:cubicBezTo>
                    <a:pt x="995384" y="34203"/>
                    <a:pt x="1002885" y="52310"/>
                    <a:pt x="1002885" y="71192"/>
                  </a:cubicBezTo>
                  <a:lnTo>
                    <a:pt x="1002885" y="71192"/>
                  </a:lnTo>
                  <a:cubicBezTo>
                    <a:pt x="1002885" y="110510"/>
                    <a:pt x="971011" y="142383"/>
                    <a:pt x="931693" y="142383"/>
                  </a:cubicBezTo>
                  <a:lnTo>
                    <a:pt x="71192" y="142383"/>
                  </a:lnTo>
                  <a:cubicBezTo>
                    <a:pt x="31874" y="142383"/>
                    <a:pt x="0" y="110510"/>
                    <a:pt x="0" y="71192"/>
                  </a:cubicBezTo>
                  <a:lnTo>
                    <a:pt x="0" y="71192"/>
                  </a:lnTo>
                  <a:cubicBezTo>
                    <a:pt x="0" y="31874"/>
                    <a:pt x="31874" y="0"/>
                    <a:pt x="71192" y="0"/>
                  </a:cubicBezTo>
                  <a:close/>
                </a:path>
              </a:pathLst>
            </a:custGeom>
            <a:solidFill>
              <a:srgbClr val="3779A0"/>
            </a:solidFill>
          </p:spPr>
        </p:sp>
        <p:sp>
          <p:nvSpPr>
            <p:cNvPr id="25" name="TextBox 25"/>
            <p:cNvSpPr txBox="1"/>
            <p:nvPr/>
          </p:nvSpPr>
          <p:spPr>
            <a:xfrm>
              <a:off x="0" y="0"/>
              <a:ext cx="1002885" cy="142383"/>
            </a:xfrm>
            <a:prstGeom prst="rect">
              <a:avLst/>
            </a:prstGeom>
          </p:spPr>
          <p:txBody>
            <a:bodyPr lIns="50800" tIns="50800" rIns="50800" bIns="50800" rtlCol="0" anchor="ctr"/>
            <a:lstStyle/>
            <a:p>
              <a:pPr algn="ctr">
                <a:lnSpc>
                  <a:spcPts val="3000"/>
                </a:lnSpc>
              </a:pPr>
            </a:p>
          </p:txBody>
        </p:sp>
      </p:grpSp>
      <p:sp>
        <p:nvSpPr>
          <p:cNvPr id="26" name="TextBox 26"/>
          <p:cNvSpPr txBox="1"/>
          <p:nvPr/>
        </p:nvSpPr>
        <p:spPr>
          <a:xfrm>
            <a:off x="2692400" y="4620260"/>
            <a:ext cx="9076055" cy="3813175"/>
          </a:xfrm>
          <a:prstGeom prst="rect">
            <a:avLst/>
          </a:prstGeom>
        </p:spPr>
        <p:txBody>
          <a:bodyPr wrap="square" lIns="0" tIns="0" rIns="0" bIns="0" rtlCol="0" anchor="t">
            <a:spAutoFit/>
          </a:bodyPr>
          <a:lstStyle/>
          <a:p>
            <a:pPr indent="457200"/>
            <a:r>
              <a:rPr lang="en-US" sz="2800" b="1">
                <a:solidFill>
                  <a:srgbClr val="1E1E1E"/>
                </a:solidFill>
                <a:latin typeface="微软雅黑" panose="020B0503020204020204" charset="-122"/>
                <a:ea typeface="微软雅黑" panose="020B0503020204020204" charset="-122"/>
                <a:sym typeface="+mn-ea"/>
              </a:rPr>
              <a:t>从模型结果来说，对于各因素和失业率之间的线性关系其实并不明显，难以建立起拟合效果好的</a:t>
            </a:r>
            <a:r>
              <a:rPr lang="zh-CN" altLang="en-US" sz="2800" b="1">
                <a:solidFill>
                  <a:srgbClr val="1E1E1E"/>
                </a:solidFill>
                <a:latin typeface="微软雅黑" panose="020B0503020204020204" charset="-122"/>
                <a:ea typeface="微软雅黑" panose="020B0503020204020204" charset="-122"/>
                <a:sym typeface="+mn-ea"/>
              </a:rPr>
              <a:t>一</a:t>
            </a:r>
            <a:r>
              <a:rPr lang="en-US" sz="2800" b="1">
                <a:solidFill>
                  <a:srgbClr val="1E1E1E"/>
                </a:solidFill>
                <a:latin typeface="微软雅黑" panose="020B0503020204020204" charset="-122"/>
                <a:ea typeface="微软雅黑" panose="020B0503020204020204" charset="-122"/>
                <a:sym typeface="+mn-ea"/>
              </a:rPr>
              <a:t>元线性回归模型。</a:t>
            </a:r>
            <a:endParaRPr lang="en-US" sz="2800" b="1">
              <a:solidFill>
                <a:srgbClr val="1E1E1E"/>
              </a:solidFill>
              <a:latin typeface="微软雅黑" panose="020B0503020204020204" charset="-122"/>
              <a:ea typeface="微软雅黑" panose="020B0503020204020204" charset="-122"/>
            </a:endParaRPr>
          </a:p>
          <a:p>
            <a:pPr indent="457200"/>
            <a:r>
              <a:rPr lang="en-US" sz="2800" b="1">
                <a:solidFill>
                  <a:srgbClr val="1E1E1E"/>
                </a:solidFill>
                <a:latin typeface="微软雅黑" panose="020B0503020204020204" charset="-122"/>
                <a:ea typeface="微软雅黑" panose="020B0503020204020204" charset="-122"/>
                <a:sym typeface="+mn-ea"/>
              </a:rPr>
              <a:t>如果非要从这个拟合一般的模型出发，那么初高中的完成率越高，失业率越高，显然是不符合常理的。</a:t>
            </a:r>
            <a:endParaRPr lang="en-US" sz="2800" b="1">
              <a:solidFill>
                <a:srgbClr val="1E1E1E"/>
              </a:solidFill>
              <a:latin typeface="微软雅黑" panose="020B0503020204020204" charset="-122"/>
              <a:ea typeface="微软雅黑" panose="020B0503020204020204" charset="-122"/>
            </a:endParaRPr>
          </a:p>
          <a:p>
            <a:pPr indent="457200"/>
            <a:r>
              <a:rPr lang="en-US" sz="2800" b="1">
                <a:solidFill>
                  <a:srgbClr val="1E1E1E"/>
                </a:solidFill>
                <a:latin typeface="微软雅黑" panose="020B0503020204020204" charset="-122"/>
                <a:ea typeface="微软雅黑" panose="020B0503020204020204" charset="-122"/>
                <a:sym typeface="+mn-ea"/>
              </a:rPr>
              <a:t>因此，对于在此数据集下的失业率模型，我们无法很好的解释其他因素与他的线性关系，无法得出准确有效的教育建议。</a:t>
            </a:r>
            <a:endParaRPr lang="en-US" sz="2800" b="1">
              <a:solidFill>
                <a:srgbClr val="1E1E1E"/>
              </a:solidFill>
              <a:latin typeface="微软雅黑" panose="020B0503020204020204" charset="-122"/>
              <a:ea typeface="微软雅黑" panose="020B0503020204020204" charset="-122"/>
            </a:endParaRPr>
          </a:p>
          <a:p>
            <a:pPr marL="0" lvl="0" indent="0" algn="just">
              <a:lnSpc>
                <a:spcPts val="2855"/>
              </a:lnSpc>
              <a:spcBef>
                <a:spcPct val="0"/>
              </a:spcBef>
            </a:pPr>
            <a:endParaRPr lang="en-US" sz="2800" b="1" u="none" strike="noStrike">
              <a:solidFill>
                <a:srgbClr val="1E1E1E"/>
              </a:solidFill>
              <a:latin typeface="微软雅黑" panose="020B0503020204020204" charset="-122"/>
              <a:ea typeface="微软雅黑" panose="020B0503020204020204" charset="-122"/>
            </a:endParaRPr>
          </a:p>
        </p:txBody>
      </p:sp>
      <p:sp>
        <p:nvSpPr>
          <p:cNvPr id="27" name="TextBox 27"/>
          <p:cNvSpPr txBox="1"/>
          <p:nvPr/>
        </p:nvSpPr>
        <p:spPr>
          <a:xfrm>
            <a:off x="3073178" y="3947101"/>
            <a:ext cx="2983349" cy="560070"/>
          </a:xfrm>
          <a:prstGeom prst="rect">
            <a:avLst/>
          </a:prstGeom>
        </p:spPr>
        <p:txBody>
          <a:bodyPr lIns="0" tIns="0" rIns="0" bIns="0" rtlCol="0" anchor="t">
            <a:spAutoFit/>
          </a:bodyPr>
          <a:lstStyle/>
          <a:p>
            <a:pPr marL="0" lvl="0" indent="0" algn="ctr">
              <a:lnSpc>
                <a:spcPts val="4370"/>
              </a:lnSpc>
              <a:spcBef>
                <a:spcPct val="0"/>
              </a:spcBef>
            </a:pPr>
            <a:r>
              <a:rPr lang="zh-CN" altLang="en-US" sz="2800">
                <a:solidFill>
                  <a:srgbClr val="FFFFFF"/>
                </a:solidFill>
                <a:ea typeface="思源黑体 2 Bold" panose="020B0800000000000000" charset="-122"/>
              </a:rPr>
              <a:t>模型</a:t>
            </a:r>
            <a:r>
              <a:rPr lang="zh-CN" altLang="en-US" sz="2800">
                <a:solidFill>
                  <a:srgbClr val="FFFFFF"/>
                </a:solidFill>
                <a:ea typeface="思源黑体 2 Bold" panose="020B0800000000000000" charset="-122"/>
              </a:rPr>
              <a:t>解读</a:t>
            </a:r>
            <a:endParaRPr lang="zh-CN" altLang="en-US" sz="2800">
              <a:solidFill>
                <a:srgbClr val="FFFFFF"/>
              </a:solidFill>
              <a:ea typeface="思源黑体 2 Bold" panose="020B0800000000000000" charset="-122"/>
            </a:endParaRPr>
          </a:p>
        </p:txBody>
      </p:sp>
      <p:grpSp>
        <p:nvGrpSpPr>
          <p:cNvPr id="28" name="Group 28"/>
          <p:cNvGrpSpPr/>
          <p:nvPr/>
        </p:nvGrpSpPr>
        <p:grpSpPr>
          <a:xfrm rot="0">
            <a:off x="17537912" y="3006252"/>
            <a:ext cx="1709964" cy="170996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1" name="Group 31"/>
          <p:cNvGrpSpPr/>
          <p:nvPr/>
        </p:nvGrpSpPr>
        <p:grpSpPr>
          <a:xfrm rot="0">
            <a:off x="-477992" y="8820883"/>
            <a:ext cx="1875793" cy="187579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4" name="Group 34"/>
          <p:cNvGrpSpPr/>
          <p:nvPr/>
        </p:nvGrpSpPr>
        <p:grpSpPr>
          <a:xfrm rot="0">
            <a:off x="14008996" y="1873596"/>
            <a:ext cx="639452" cy="63945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pic>
        <p:nvPicPr>
          <p:cNvPr id="39" name="图片 38"/>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12115800" y="4381500"/>
            <a:ext cx="4453890" cy="3147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1" name="TextBox 11"/>
          <p:cNvSpPr txBox="1"/>
          <p:nvPr/>
        </p:nvSpPr>
        <p:spPr>
          <a:xfrm>
            <a:off x="4971016" y="2297635"/>
            <a:ext cx="8345968" cy="1076960"/>
          </a:xfrm>
          <a:prstGeom prst="rect">
            <a:avLst/>
          </a:prstGeom>
        </p:spPr>
        <p:txBody>
          <a:bodyPr lIns="0" tIns="0" rIns="0" bIns="0" rtlCol="0" anchor="t">
            <a:spAutoFit/>
          </a:bodyPr>
          <a:lstStyle/>
          <a:p>
            <a:pPr algn="ctr">
              <a:lnSpc>
                <a:spcPts val="8400"/>
              </a:lnSpc>
            </a:pPr>
            <a:r>
              <a:rPr lang="zh-CN" altLang="en-US" sz="7000" spc="258">
                <a:solidFill>
                  <a:srgbClr val="1E1E1E"/>
                </a:solidFill>
                <a:ea typeface="思源宋体 Heavy" panose="02020900000000000000" charset="-122"/>
              </a:rPr>
              <a:t>总结</a:t>
            </a:r>
            <a:endParaRPr lang="zh-CN" altLang="en-US" sz="7000" spc="258">
              <a:solidFill>
                <a:srgbClr val="1E1E1E"/>
              </a:solidFill>
              <a:ea typeface="思源宋体 Heavy" panose="02020900000000000000" charset="-122"/>
            </a:endParaRPr>
          </a:p>
        </p:txBody>
      </p:sp>
      <p:grpSp>
        <p:nvGrpSpPr>
          <p:cNvPr id="13" name="Group 13"/>
          <p:cNvGrpSpPr/>
          <p:nvPr/>
        </p:nvGrpSpPr>
        <p:grpSpPr>
          <a:xfrm rot="0">
            <a:off x="15938379" y="5143500"/>
            <a:ext cx="8129410" cy="81294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6" name="Group 16"/>
          <p:cNvGrpSpPr/>
          <p:nvPr/>
        </p:nvGrpSpPr>
        <p:grpSpPr>
          <a:xfrm rot="0">
            <a:off x="16235501" y="4928617"/>
            <a:ext cx="5535544" cy="55355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9" name="Group 19"/>
          <p:cNvGrpSpPr/>
          <p:nvPr/>
        </p:nvGrpSpPr>
        <p:grpSpPr>
          <a:xfrm rot="0">
            <a:off x="17382982" y="2169363"/>
            <a:ext cx="1709964" cy="170996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2" name="Group 22"/>
          <p:cNvGrpSpPr/>
          <p:nvPr/>
        </p:nvGrpSpPr>
        <p:grpSpPr>
          <a:xfrm rot="0">
            <a:off x="978464" y="8171634"/>
            <a:ext cx="854982" cy="85498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5" name="文本框 24"/>
          <p:cNvSpPr txBox="1"/>
          <p:nvPr/>
        </p:nvSpPr>
        <p:spPr>
          <a:xfrm>
            <a:off x="2743200" y="4229100"/>
            <a:ext cx="9144000" cy="521970"/>
          </a:xfrm>
          <a:prstGeom prst="rect">
            <a:avLst/>
          </a:prstGeom>
          <a:noFill/>
        </p:spPr>
        <p:txBody>
          <a:bodyPr wrap="square" rtlCol="0" anchor="t">
            <a:spAutoFit/>
          </a:bodyPr>
          <a:p>
            <a:r>
              <a:rPr lang="zh-CN" altLang="en-US" sz="2800" b="1">
                <a:solidFill>
                  <a:srgbClr val="1E1E1E"/>
                </a:solidFill>
                <a:latin typeface="微软雅黑" panose="020B0503020204020204" charset="-122"/>
                <a:ea typeface="微软雅黑" panose="020B0503020204020204" charset="-122"/>
                <a:sym typeface="+mn-ea"/>
              </a:rPr>
              <a:t>做题历程：无</a:t>
            </a:r>
            <a:r>
              <a:rPr lang="en-US" altLang="zh-CN" sz="2800" b="1">
                <a:solidFill>
                  <a:srgbClr val="1E1E1E"/>
                </a:solidFill>
                <a:latin typeface="微软雅黑" panose="020B0503020204020204" charset="-122"/>
                <a:ea typeface="微软雅黑" panose="020B0503020204020204" charset="-122"/>
                <a:sym typeface="+mn-ea"/>
              </a:rPr>
              <a:t>step()</a:t>
            </a:r>
            <a:r>
              <a:rPr lang="zh-CN" altLang="en-US" sz="2800" b="1">
                <a:solidFill>
                  <a:srgbClr val="1E1E1E"/>
                </a:solidFill>
                <a:latin typeface="微软雅黑" panose="020B0503020204020204" charset="-122"/>
                <a:ea typeface="微软雅黑" panose="020B0503020204020204" charset="-122"/>
                <a:sym typeface="+mn-ea"/>
              </a:rPr>
              <a:t>优化</a:t>
            </a:r>
            <a:r>
              <a:rPr lang="en-US" altLang="zh-CN" sz="2800" b="1">
                <a:solidFill>
                  <a:srgbClr val="1E1E1E"/>
                </a:solidFill>
                <a:latin typeface="微软雅黑" panose="020B0503020204020204" charset="-122"/>
                <a:ea typeface="微软雅黑" panose="020B0503020204020204" charset="-122"/>
                <a:sym typeface="+mn-ea"/>
              </a:rPr>
              <a:t>-&gt;</a:t>
            </a:r>
            <a:r>
              <a:rPr lang="zh-CN" altLang="en-US" sz="2800" b="1">
                <a:solidFill>
                  <a:srgbClr val="1E1E1E"/>
                </a:solidFill>
                <a:latin typeface="微软雅黑" panose="020B0503020204020204" charset="-122"/>
                <a:ea typeface="微软雅黑" panose="020B0503020204020204" charset="-122"/>
                <a:sym typeface="+mn-ea"/>
              </a:rPr>
              <a:t>无前提条件检验</a:t>
            </a:r>
            <a:r>
              <a:rPr lang="en-US" altLang="zh-CN" sz="2800" b="1">
                <a:solidFill>
                  <a:srgbClr val="1E1E1E"/>
                </a:solidFill>
                <a:latin typeface="微软雅黑" panose="020B0503020204020204" charset="-122"/>
                <a:ea typeface="微软雅黑" panose="020B0503020204020204" charset="-122"/>
                <a:sym typeface="+mn-ea"/>
              </a:rPr>
              <a:t>-&gt;</a:t>
            </a:r>
            <a:r>
              <a:rPr lang="zh-CN" altLang="en-US" sz="2800" b="1">
                <a:solidFill>
                  <a:srgbClr val="1E1E1E"/>
                </a:solidFill>
                <a:latin typeface="微软雅黑" panose="020B0503020204020204" charset="-122"/>
                <a:ea typeface="微软雅黑" panose="020B0503020204020204" charset="-122"/>
                <a:sym typeface="+mn-ea"/>
              </a:rPr>
              <a:t>无</a:t>
            </a:r>
            <a:r>
              <a:rPr lang="en-US" altLang="zh-CN" sz="2800" b="1">
                <a:solidFill>
                  <a:srgbClr val="1E1E1E"/>
                </a:solidFill>
                <a:latin typeface="微软雅黑" panose="020B0503020204020204" charset="-122"/>
                <a:ea typeface="微软雅黑" panose="020B0503020204020204" charset="-122"/>
                <a:sym typeface="+mn-ea"/>
              </a:rPr>
              <a:t>0</a:t>
            </a:r>
            <a:r>
              <a:rPr lang="zh-CN" altLang="en-US" sz="2800" b="1">
                <a:solidFill>
                  <a:srgbClr val="1E1E1E"/>
                </a:solidFill>
                <a:latin typeface="微软雅黑" panose="020B0503020204020204" charset="-122"/>
                <a:ea typeface="微软雅黑" panose="020B0503020204020204" charset="-122"/>
                <a:sym typeface="+mn-ea"/>
              </a:rPr>
              <a:t>值</a:t>
            </a:r>
            <a:r>
              <a:rPr lang="zh-CN" altLang="en-US" sz="2800" b="1">
                <a:solidFill>
                  <a:srgbClr val="1E1E1E"/>
                </a:solidFill>
                <a:latin typeface="微软雅黑" panose="020B0503020204020204" charset="-122"/>
                <a:ea typeface="微软雅黑" panose="020B0503020204020204" charset="-122"/>
                <a:sym typeface="+mn-ea"/>
              </a:rPr>
              <a:t>处理</a:t>
            </a:r>
            <a:endParaRPr lang="zh-CN" altLang="en-US" sz="2800" b="1">
              <a:solidFill>
                <a:srgbClr val="1E1E1E"/>
              </a:solidFill>
              <a:latin typeface="微软雅黑" panose="020B0503020204020204" charset="-122"/>
              <a:ea typeface="微软雅黑" panose="020B0503020204020204" charset="-122"/>
              <a:sym typeface="+mn-ea"/>
            </a:endParaRPr>
          </a:p>
        </p:txBody>
      </p:sp>
      <p:sp>
        <p:nvSpPr>
          <p:cNvPr id="26" name="文本框 25"/>
          <p:cNvSpPr txBox="1"/>
          <p:nvPr>
            <p:custDataLst>
              <p:tags r:id="rId1"/>
            </p:custDataLst>
          </p:nvPr>
        </p:nvSpPr>
        <p:spPr>
          <a:xfrm>
            <a:off x="2819400" y="4889500"/>
            <a:ext cx="9144000" cy="521970"/>
          </a:xfrm>
          <a:prstGeom prst="rect">
            <a:avLst/>
          </a:prstGeom>
          <a:noFill/>
        </p:spPr>
        <p:txBody>
          <a:bodyPr wrap="square" rtlCol="0" anchor="t">
            <a:spAutoFit/>
          </a:bodyPr>
          <a:p>
            <a:r>
              <a:rPr lang="en-US" altLang="zh-CN" sz="2800" b="1">
                <a:solidFill>
                  <a:srgbClr val="1E1E1E"/>
                </a:solidFill>
                <a:latin typeface="微软雅黑" panose="020B0503020204020204" charset="-122"/>
                <a:ea typeface="微软雅黑" panose="020B0503020204020204" charset="-122"/>
                <a:sym typeface="+mn-ea"/>
              </a:rPr>
              <a:t>task2</a:t>
            </a:r>
            <a:r>
              <a:rPr lang="zh-CN" altLang="en-US" sz="2800" b="1">
                <a:solidFill>
                  <a:srgbClr val="1E1E1E"/>
                </a:solidFill>
                <a:latin typeface="微软雅黑" panose="020B0503020204020204" charset="-122"/>
                <a:ea typeface="微软雅黑" panose="020B0503020204020204" charset="-122"/>
                <a:sym typeface="+mn-ea"/>
              </a:rPr>
              <a:t>：强行线性</a:t>
            </a:r>
            <a:r>
              <a:rPr lang="en-US" altLang="zh-CN" sz="2800" b="1">
                <a:solidFill>
                  <a:srgbClr val="1E1E1E"/>
                </a:solidFill>
                <a:latin typeface="微软雅黑" panose="020B0503020204020204" charset="-122"/>
                <a:ea typeface="微软雅黑" panose="020B0503020204020204" charset="-122"/>
                <a:sym typeface="+mn-ea"/>
              </a:rPr>
              <a:t>-&gt;</a:t>
            </a:r>
            <a:r>
              <a:rPr lang="zh-CN" altLang="en-US" sz="2800" b="1">
                <a:solidFill>
                  <a:srgbClr val="1E1E1E"/>
                </a:solidFill>
                <a:latin typeface="微软雅黑" panose="020B0503020204020204" charset="-122"/>
                <a:ea typeface="微软雅黑" panose="020B0503020204020204" charset="-122"/>
                <a:sym typeface="+mn-ea"/>
              </a:rPr>
              <a:t>接受模型的</a:t>
            </a:r>
            <a:r>
              <a:rPr lang="zh-CN" altLang="en-US" sz="2800" b="1">
                <a:solidFill>
                  <a:srgbClr val="1E1E1E"/>
                </a:solidFill>
                <a:latin typeface="微软雅黑" panose="020B0503020204020204" charset="-122"/>
                <a:ea typeface="微软雅黑" panose="020B0503020204020204" charset="-122"/>
                <a:sym typeface="+mn-ea"/>
              </a:rPr>
              <a:t>不合理</a:t>
            </a:r>
            <a:endParaRPr lang="zh-CN" altLang="en-US" sz="2800" b="1">
              <a:solidFill>
                <a:srgbClr val="1E1E1E"/>
              </a:solidFill>
              <a:latin typeface="微软雅黑" panose="020B0503020204020204" charset="-122"/>
              <a:ea typeface="微软雅黑" panose="020B0503020204020204" charset="-122"/>
              <a:sym typeface="+mn-ea"/>
            </a:endParaRPr>
          </a:p>
        </p:txBody>
      </p:sp>
      <p:sp>
        <p:nvSpPr>
          <p:cNvPr id="28" name="文本框 27"/>
          <p:cNvSpPr txBox="1"/>
          <p:nvPr>
            <p:custDataLst>
              <p:tags r:id="rId2"/>
            </p:custDataLst>
          </p:nvPr>
        </p:nvSpPr>
        <p:spPr>
          <a:xfrm>
            <a:off x="2819400" y="5605780"/>
            <a:ext cx="9144000" cy="521970"/>
          </a:xfrm>
          <a:prstGeom prst="rect">
            <a:avLst/>
          </a:prstGeom>
          <a:noFill/>
        </p:spPr>
        <p:txBody>
          <a:bodyPr wrap="square" rtlCol="0" anchor="t">
            <a:spAutoFit/>
          </a:bodyPr>
          <a:p>
            <a:r>
              <a:rPr lang="zh-CN" altLang="en-US" sz="2800" b="1">
                <a:solidFill>
                  <a:srgbClr val="1E1E1E"/>
                </a:solidFill>
                <a:latin typeface="微软雅黑" panose="020B0503020204020204" charset="-122"/>
                <a:ea typeface="微软雅黑" panose="020B0503020204020204" charset="-122"/>
                <a:sym typeface="+mn-ea"/>
              </a:rPr>
              <a:t>不再困于数值</a:t>
            </a:r>
            <a:r>
              <a:rPr lang="en-US" altLang="zh-CN" sz="2800" b="1">
                <a:solidFill>
                  <a:srgbClr val="1E1E1E"/>
                </a:solidFill>
                <a:latin typeface="微软雅黑" panose="020B0503020204020204" charset="-122"/>
                <a:ea typeface="微软雅黑" panose="020B0503020204020204" charset="-122"/>
                <a:sym typeface="+mn-ea"/>
              </a:rPr>
              <a:t>-&gt;</a:t>
            </a:r>
            <a:r>
              <a:rPr lang="zh-CN" altLang="en-US" sz="2800" b="1">
                <a:solidFill>
                  <a:srgbClr val="1E1E1E"/>
                </a:solidFill>
                <a:latin typeface="微软雅黑" panose="020B0503020204020204" charset="-122"/>
                <a:ea typeface="微软雅黑" panose="020B0503020204020204" charset="-122"/>
                <a:sym typeface="+mn-ea"/>
              </a:rPr>
              <a:t>注重结论</a:t>
            </a:r>
            <a:r>
              <a:rPr lang="zh-CN" altLang="en-US" sz="2800" b="1">
                <a:solidFill>
                  <a:srgbClr val="1E1E1E"/>
                </a:solidFill>
                <a:latin typeface="微软雅黑" panose="020B0503020204020204" charset="-122"/>
                <a:ea typeface="微软雅黑" panose="020B0503020204020204" charset="-122"/>
                <a:sym typeface="+mn-ea"/>
              </a:rPr>
              <a:t>的合理性</a:t>
            </a:r>
            <a:endParaRPr lang="zh-CN" altLang="en-US" sz="2800" b="1">
              <a:solidFill>
                <a:srgbClr val="1E1E1E"/>
              </a:solidFill>
              <a:latin typeface="微软雅黑" panose="020B0503020204020204" charset="-122"/>
              <a:ea typeface="微软雅黑" panose="020B0503020204020204" charset="-122"/>
              <a:sym typeface="+mn-ea"/>
            </a:endParaRPr>
          </a:p>
        </p:txBody>
      </p:sp>
      <p:sp>
        <p:nvSpPr>
          <p:cNvPr id="29" name="文本框 28"/>
          <p:cNvSpPr txBox="1"/>
          <p:nvPr/>
        </p:nvSpPr>
        <p:spPr>
          <a:xfrm>
            <a:off x="2895600" y="8410575"/>
            <a:ext cx="9144000" cy="368300"/>
          </a:xfrm>
          <a:prstGeom prst="rect">
            <a:avLst/>
          </a:prstGeom>
          <a:noFill/>
        </p:spPr>
        <p:txBody>
          <a:bodyPr wrap="square" rtlCol="0" anchor="t">
            <a:spAutoFit/>
          </a:bodyPr>
          <a:p>
            <a:r>
              <a:rPr lang="zh-CN" altLang="en-US"/>
              <a:t>参考资料：https://www.zhihu.com/question/409398191</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599679" y="6963586"/>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4413412" y="-3036005"/>
            <a:ext cx="8129410" cy="8129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5841589" y="7632407"/>
            <a:ext cx="3251786" cy="32517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729186" y="4152234"/>
            <a:ext cx="1982532" cy="19825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453886" y="2198211"/>
            <a:ext cx="670231" cy="67023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3008462" y="7632407"/>
            <a:ext cx="908954" cy="9089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502853" y="7564467"/>
            <a:ext cx="6927647" cy="692764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5242682" y="-1312574"/>
            <a:ext cx="7021570" cy="702157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6" name="TextBox 26"/>
          <p:cNvSpPr txBox="1"/>
          <p:nvPr/>
        </p:nvSpPr>
        <p:spPr>
          <a:xfrm>
            <a:off x="4370705" y="4107815"/>
            <a:ext cx="8353425" cy="1455420"/>
          </a:xfrm>
          <a:prstGeom prst="rect">
            <a:avLst/>
          </a:prstGeom>
        </p:spPr>
        <p:txBody>
          <a:bodyPr wrap="square" lIns="0" tIns="0" rIns="0" bIns="0" rtlCol="0" anchor="t">
            <a:spAutoFit/>
          </a:bodyPr>
          <a:lstStyle/>
          <a:p>
            <a:pPr marL="0" lvl="0" indent="0" algn="ctr">
              <a:lnSpc>
                <a:spcPts val="11350"/>
              </a:lnSpc>
              <a:spcBef>
                <a:spcPct val="0"/>
              </a:spcBef>
            </a:pPr>
            <a:r>
              <a:rPr lang="zh-CN" altLang="en-US" sz="8600">
                <a:solidFill>
                  <a:srgbClr val="1E1E1E"/>
                </a:solidFill>
                <a:ea typeface="思源宋体 Heavy" panose="02020900000000000000" charset="-122"/>
              </a:rPr>
              <a:t>二、分类模型</a:t>
            </a:r>
            <a:endParaRPr lang="zh-CN" altLang="en-US" sz="8600">
              <a:solidFill>
                <a:srgbClr val="1E1E1E"/>
              </a:solidFill>
              <a:ea typeface="思源宋体 Heavy" panose="02020900000000000000" charset="-122"/>
            </a:endParaRPr>
          </a:p>
        </p:txBody>
      </p:sp>
      <p:sp>
        <p:nvSpPr>
          <p:cNvPr id="27" name="TextBox 27"/>
          <p:cNvSpPr txBox="1"/>
          <p:nvPr/>
        </p:nvSpPr>
        <p:spPr>
          <a:xfrm>
            <a:off x="4749045" y="3771089"/>
            <a:ext cx="8789911" cy="38417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3779A0"/>
                </a:solidFill>
                <a:latin typeface="思源宋体 Medium" panose="02020500000000000000" charset="-122"/>
                <a:sym typeface="+mn-ea"/>
              </a:rPr>
              <a:t>Classification</a:t>
            </a:r>
            <a:r>
              <a:rPr lang="en-US" sz="2500">
                <a:solidFill>
                  <a:srgbClr val="3779A0"/>
                </a:solidFill>
                <a:latin typeface="思源宋体 Medium" panose="02020500000000000000" charset="-122"/>
              </a:rPr>
              <a:t> </a:t>
            </a:r>
            <a:r>
              <a:rPr lang="en-US" sz="2500">
                <a:solidFill>
                  <a:srgbClr val="3779A0"/>
                </a:solidFill>
                <a:latin typeface="思源宋体 Medium" panose="02020500000000000000" charset="-122"/>
              </a:rPr>
              <a:t>Model</a:t>
            </a:r>
            <a:endParaRPr lang="en-US" sz="2500">
              <a:solidFill>
                <a:srgbClr val="3779A0"/>
              </a:solidFill>
              <a:latin typeface="思源宋体 Medium" panose="02020500000000000000" charset="-122"/>
            </a:endParaRPr>
          </a:p>
        </p:txBody>
      </p:sp>
      <p:sp>
        <p:nvSpPr>
          <p:cNvPr id="28" name="TextBox 28"/>
          <p:cNvSpPr txBox="1"/>
          <p:nvPr/>
        </p:nvSpPr>
        <p:spPr>
          <a:xfrm>
            <a:off x="3765550" y="5889625"/>
            <a:ext cx="10920730" cy="1379855"/>
          </a:xfrm>
          <a:prstGeom prst="rect">
            <a:avLst/>
          </a:prstGeom>
        </p:spPr>
        <p:txBody>
          <a:bodyPr wrap="square" lIns="0" tIns="0" rIns="0" bIns="0" rtlCol="0" anchor="t">
            <a:spAutoFit/>
          </a:bodyPr>
          <a:lstStyle/>
          <a:p>
            <a:pPr algn="ctr">
              <a:lnSpc>
                <a:spcPts val="2690"/>
              </a:lnSpc>
            </a:pPr>
            <a:r>
              <a:rPr lang="en-US" sz="1600">
                <a:solidFill>
                  <a:srgbClr val="1E1E1E"/>
                </a:solidFill>
                <a:ea typeface="思源黑体 2" panose="020B0500000000000000" charset="-122"/>
              </a:rPr>
              <a:t>泰坦尼克号的沉没是历史上最著名的沉船事故之⼀。1912年4⽉15⽇，在处⼥航中，被认为“永不沉没”的皇家邮轮泰坦尼克号与冰⼭相撞后沉没。不幸的是，船上没有⾜够的救⽣艇容纳所有⼈，导致2224名乘客和船员中的1502⼈死亡。虽然⽣</a:t>
            </a:r>
            <a:r>
              <a:rPr lang="zh-CN" altLang="en-US" sz="1600">
                <a:solidFill>
                  <a:srgbClr val="1E1E1E"/>
                </a:solidFill>
                <a:ea typeface="思源黑体 2" panose="020B0500000000000000" charset="-122"/>
              </a:rPr>
              <a:t>存</a:t>
            </a:r>
            <a:r>
              <a:rPr lang="en-US" sz="1600">
                <a:solidFill>
                  <a:srgbClr val="1E1E1E"/>
                </a:solidFill>
                <a:ea typeface="思源黑体 2" panose="020B0500000000000000" charset="-122"/>
              </a:rPr>
              <a:t>有⼀些运⽓因素，但似乎有些群体⽐其他群体更有可能⽣存下来。请使⽤乘客数据（包括姓名、年龄、性别、社会经济阶层等）建⽴⼀个预测模型，尝试思考和回答以下问题：“什么样的⼈更有可能存活下来？”。</a:t>
            </a:r>
            <a:endParaRPr lang="en-US" sz="1600">
              <a:solidFill>
                <a:srgbClr val="1E1E1E"/>
              </a:solidFill>
              <a:ea typeface="思源黑体 2" panose="020B05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2" name="TextBox 12"/>
          <p:cNvSpPr txBox="1"/>
          <p:nvPr/>
        </p:nvSpPr>
        <p:spPr>
          <a:xfrm>
            <a:off x="1254760" y="2095500"/>
            <a:ext cx="6192520" cy="5038725"/>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数据导入</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确定模型</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对于这个问题，由于需要预测是否存活（Survived），是一个典型的二分类问题。二分类问题的预测模型有很多，基于本课程已学知识，可以使用广义线性回归中的逻辑回归模型。</a:t>
            </a:r>
            <a:endParaRPr lang="zh-CN" altLang="en-US" sz="2400">
              <a:solidFill>
                <a:srgbClr val="1E1E1E"/>
              </a:solidFill>
              <a:ea typeface="思源黑体 2" panose="020B0500000000000000" charset="-122"/>
            </a:endParaRPr>
          </a:p>
        </p:txBody>
      </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sym typeface="+mn-ea"/>
              </a:rPr>
              <a:t>Task</a:t>
            </a:r>
            <a:r>
              <a:rPr lang="zh-CN" altLang="en-US" sz="5000" b="1">
                <a:solidFill>
                  <a:srgbClr val="1E1E1E"/>
                </a:solidFill>
                <a:ea typeface="思源宋体 Heavy" panose="02020900000000000000" charset="-122"/>
                <a:sym typeface="+mn-ea"/>
              </a:rPr>
              <a:t>：</a:t>
            </a:r>
            <a:r>
              <a:rPr lang="en-US" sz="5000">
                <a:solidFill>
                  <a:srgbClr val="1E1E1E"/>
                </a:solidFill>
                <a:ea typeface="思源宋体 Heavy" panose="02020900000000000000" charset="-122"/>
              </a:rPr>
              <a:t>建⽴是否存活的预测模型</a:t>
            </a:r>
            <a:r>
              <a:rPr lang="zh-CN" altLang="en-US" sz="5000">
                <a:solidFill>
                  <a:srgbClr val="1E1E1E"/>
                </a:solidFill>
                <a:ea typeface="思源宋体 Heavy" panose="02020900000000000000" charset="-122"/>
              </a:rPr>
              <a:t>（二分类问题）</a:t>
            </a:r>
            <a:endParaRPr lang="zh-CN" altLang="en-US" sz="5000">
              <a:solidFill>
                <a:srgbClr val="1E1E1E"/>
              </a:solidFill>
              <a:ea typeface="思源宋体 Heavy" panose="02020900000000000000" charset="-122"/>
            </a:endParaRPr>
          </a:p>
        </p:txBody>
      </p:sp>
      <p:pic>
        <p:nvPicPr>
          <p:cNvPr id="16" name="图片 15"/>
          <p:cNvPicPr>
            <a:picLocks noChangeAspect="1"/>
          </p:cNvPicPr>
          <p:nvPr>
            <p:custDataLst>
              <p:tags r:id="rId1"/>
            </p:custDataLst>
          </p:nvPr>
        </p:nvPicPr>
        <p:blipFill>
          <a:blip r:embed="rId2"/>
          <a:stretch>
            <a:fillRect/>
          </a:stretch>
        </p:blipFill>
        <p:spPr>
          <a:xfrm>
            <a:off x="8229600" y="2933700"/>
            <a:ext cx="9306560" cy="396938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2" name="TextBox 12"/>
          <p:cNvSpPr txBox="1"/>
          <p:nvPr/>
        </p:nvSpPr>
        <p:spPr>
          <a:xfrm>
            <a:off x="1254760" y="2095500"/>
            <a:ext cx="6010275" cy="394716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原始数据：</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缺失值检查：</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年龄：</a:t>
            </a:r>
            <a:r>
              <a:rPr lang="en-US" altLang="zh-CN" sz="2400">
                <a:solidFill>
                  <a:srgbClr val="1E1E1E"/>
                </a:solidFill>
                <a:ea typeface="思源黑体 2" panose="020B0500000000000000" charset="-122"/>
              </a:rPr>
              <a:t>177</a:t>
            </a:r>
            <a:r>
              <a:rPr lang="zh-CN" altLang="en-US" sz="2400">
                <a:solidFill>
                  <a:srgbClr val="1E1E1E"/>
                </a:solidFill>
                <a:ea typeface="思源黑体 2" panose="020B0500000000000000" charset="-122"/>
              </a:rPr>
              <a:t>个</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客舱编号：</a:t>
            </a:r>
            <a:r>
              <a:rPr lang="en-US" altLang="zh-CN" sz="2400">
                <a:solidFill>
                  <a:srgbClr val="1E1E1E"/>
                </a:solidFill>
                <a:ea typeface="思源黑体 2" panose="020B0500000000000000" charset="-122"/>
              </a:rPr>
              <a:t>687</a:t>
            </a:r>
            <a:r>
              <a:rPr lang="zh-CN" altLang="en-US" sz="2400">
                <a:solidFill>
                  <a:srgbClr val="1E1E1E"/>
                </a:solidFill>
                <a:ea typeface="思源黑体 2" panose="020B0500000000000000" charset="-122"/>
              </a:rPr>
              <a:t>个</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乘船点：</a:t>
            </a:r>
            <a:r>
              <a:rPr lang="en-US" altLang="zh-CN" sz="2400">
                <a:solidFill>
                  <a:srgbClr val="1E1E1E"/>
                </a:solidFill>
                <a:ea typeface="思源黑体 2" panose="020B0500000000000000" charset="-122"/>
              </a:rPr>
              <a:t>2</a:t>
            </a:r>
            <a:r>
              <a:rPr lang="zh-CN" altLang="en-US" sz="2400">
                <a:solidFill>
                  <a:srgbClr val="1E1E1E"/>
                </a:solidFill>
                <a:ea typeface="思源黑体 2" panose="020B0500000000000000" charset="-122"/>
              </a:rPr>
              <a:t>个</a:t>
            </a:r>
            <a:endParaRPr lang="zh-CN" altLang="en-US" sz="2400">
              <a:solidFill>
                <a:srgbClr val="1E1E1E"/>
              </a:solidFill>
              <a:ea typeface="思源黑体 2" panose="020B0500000000000000" charset="-122"/>
            </a:endParaRPr>
          </a:p>
        </p:txBody>
      </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pic>
        <p:nvPicPr>
          <p:cNvPr id="16" name="图片 15"/>
          <p:cNvPicPr>
            <a:picLocks noChangeAspect="1"/>
          </p:cNvPicPr>
          <p:nvPr>
            <p:custDataLst>
              <p:tags r:id="rId1"/>
            </p:custDataLst>
          </p:nvPr>
        </p:nvPicPr>
        <p:blipFill>
          <a:blip r:embed="rId2"/>
          <a:stretch>
            <a:fillRect/>
          </a:stretch>
        </p:blipFill>
        <p:spPr>
          <a:xfrm>
            <a:off x="8229600" y="2400300"/>
            <a:ext cx="9306560" cy="3969385"/>
          </a:xfrm>
          <a:prstGeom prst="rect">
            <a:avLst/>
          </a:prstGeom>
        </p:spPr>
      </p:pic>
      <p:pic>
        <p:nvPicPr>
          <p:cNvPr id="17" name="图片 16"/>
          <p:cNvPicPr>
            <a:picLocks noChangeAspect="1"/>
          </p:cNvPicPr>
          <p:nvPr>
            <p:custDataLst>
              <p:tags r:id="rId3"/>
            </p:custDataLst>
          </p:nvPr>
        </p:nvPicPr>
        <p:blipFill>
          <a:blip r:embed="rId4"/>
          <a:stretch>
            <a:fillRect/>
          </a:stretch>
        </p:blipFill>
        <p:spPr>
          <a:xfrm>
            <a:off x="1371600" y="6896100"/>
            <a:ext cx="15235555" cy="206311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2" name="TextBox 12"/>
          <p:cNvSpPr txBox="1"/>
          <p:nvPr/>
        </p:nvSpPr>
        <p:spPr>
          <a:xfrm>
            <a:off x="1676400" y="1866900"/>
            <a:ext cx="11033125" cy="5342255"/>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en-US" altLang="zh-CN" sz="2400">
                <a:solidFill>
                  <a:srgbClr val="1E1E1E"/>
                </a:solidFill>
                <a:ea typeface="思源黑体 2" panose="020B0500000000000000" charset="-122"/>
              </a:rPr>
              <a:t>1. </a:t>
            </a:r>
            <a:r>
              <a:rPr lang="zh-CN" altLang="en-US" sz="2400">
                <a:solidFill>
                  <a:srgbClr val="1E1E1E"/>
                </a:solidFill>
                <a:ea typeface="思源黑体 2" panose="020B0500000000000000" charset="-122"/>
              </a:rPr>
              <a:t>修补Embarked数据</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对乘船点这种缺失值很少的数据，可以直接用该属性的取值最多的值来填补缺失值。</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en-US" altLang="zh-CN" sz="2400">
                <a:solidFill>
                  <a:srgbClr val="1E1E1E"/>
                </a:solidFill>
                <a:ea typeface="思源黑体 2" panose="020B0500000000000000" charset="-122"/>
              </a:rPr>
              <a:t>2.</a:t>
            </a:r>
            <a:r>
              <a:rPr lang="zh-CN" altLang="en-US" sz="2400">
                <a:solidFill>
                  <a:srgbClr val="1E1E1E"/>
                </a:solidFill>
                <a:ea typeface="思源黑体 2" panose="020B0500000000000000" charset="-122"/>
              </a:rPr>
              <a:t>修补</a:t>
            </a:r>
            <a:r>
              <a:rPr lang="en-US" altLang="zh-CN" sz="2400">
                <a:solidFill>
                  <a:srgbClr val="1E1E1E"/>
                </a:solidFill>
                <a:ea typeface="思源黑体 2" panose="020B0500000000000000" charset="-122"/>
              </a:rPr>
              <a:t>Cabin</a:t>
            </a:r>
            <a:r>
              <a:rPr lang="zh-CN" altLang="en-US" sz="2400">
                <a:solidFill>
                  <a:srgbClr val="1E1E1E"/>
                </a:solidFill>
                <a:ea typeface="思源黑体 2" panose="020B0500000000000000" charset="-122"/>
              </a:rPr>
              <a:t>数据</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sz="2400">
                <a:solidFill>
                  <a:srgbClr val="1E1E1E"/>
                </a:solidFill>
                <a:ea typeface="思源黑体 2" panose="020B0500000000000000" charset="-122"/>
              </a:rPr>
              <a:t>对于Cabin这种缺失值占比很大的，并且不为数字类型的，可以将缺失值作为新的一类填补进去。由于Cabin是表示客舱编号，客舱的位置很大可能影响人的生存情况，根据数据实际的情况来看，Cabin为空可能代表没有客舱可坐，所以将空值单独作为新值是有必要且有实际意义的。</a:t>
            </a:r>
            <a:endParaRPr sz="2400">
              <a:solidFill>
                <a:srgbClr val="1E1E1E"/>
              </a:solidFill>
              <a:ea typeface="思源黑体 2" panose="020B0500000000000000" charset="-122"/>
            </a:endParaRPr>
          </a:p>
        </p:txBody>
      </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pic>
        <p:nvPicPr>
          <p:cNvPr id="18" name="图片 17"/>
          <p:cNvPicPr>
            <a:picLocks noChangeAspect="1"/>
          </p:cNvPicPr>
          <p:nvPr>
            <p:custDataLst>
              <p:tags r:id="rId1"/>
            </p:custDataLst>
          </p:nvPr>
        </p:nvPicPr>
        <p:blipFill>
          <a:blip r:embed="rId2"/>
          <a:stretch>
            <a:fillRect/>
          </a:stretch>
        </p:blipFill>
        <p:spPr>
          <a:xfrm>
            <a:off x="1752600" y="7505700"/>
            <a:ext cx="9627235" cy="142811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pic>
        <p:nvPicPr>
          <p:cNvPr id="11" name="图片 10"/>
          <p:cNvPicPr>
            <a:picLocks noChangeAspect="1"/>
          </p:cNvPicPr>
          <p:nvPr>
            <p:custDataLst>
              <p:tags r:id="rId1"/>
            </p:custDataLst>
          </p:nvPr>
        </p:nvPicPr>
        <p:blipFill>
          <a:blip r:embed="rId2"/>
          <a:stretch>
            <a:fillRect/>
          </a:stretch>
        </p:blipFill>
        <p:spPr>
          <a:xfrm>
            <a:off x="15011400" y="1028700"/>
            <a:ext cx="1730375" cy="8230235"/>
          </a:xfrm>
          <a:prstGeom prst="rect">
            <a:avLst/>
          </a:prstGeom>
        </p:spPr>
      </p:pic>
      <p:pic>
        <p:nvPicPr>
          <p:cNvPr id="16" name="图片 15"/>
          <p:cNvPicPr>
            <a:picLocks noChangeAspect="1"/>
          </p:cNvPicPr>
          <p:nvPr>
            <p:custDataLst>
              <p:tags r:id="rId3"/>
            </p:custDataLst>
          </p:nvPr>
        </p:nvPicPr>
        <p:blipFill>
          <a:blip r:embed="rId4"/>
          <a:stretch>
            <a:fillRect/>
          </a:stretch>
        </p:blipFill>
        <p:spPr>
          <a:xfrm>
            <a:off x="6934200" y="8496300"/>
            <a:ext cx="7294880" cy="1649730"/>
          </a:xfrm>
          <a:prstGeom prst="rect">
            <a:avLst/>
          </a:prstGeom>
        </p:spPr>
      </p:pic>
      <p:sp>
        <p:nvSpPr>
          <p:cNvPr id="12" name="TextBox 12"/>
          <p:cNvSpPr txBox="1"/>
          <p:nvPr/>
        </p:nvSpPr>
        <p:spPr>
          <a:xfrm>
            <a:off x="1676400" y="1866900"/>
            <a:ext cx="11033125"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en-US" altLang="zh-CN" sz="2400">
                <a:solidFill>
                  <a:srgbClr val="1E1E1E"/>
                </a:solidFill>
                <a:ea typeface="思源黑体 2" panose="020B0500000000000000" charset="-122"/>
              </a:rPr>
              <a:t>3. </a:t>
            </a:r>
            <a:r>
              <a:rPr lang="zh-CN" altLang="en-US" sz="2400">
                <a:solidFill>
                  <a:srgbClr val="1E1E1E"/>
                </a:solidFill>
                <a:ea typeface="思源黑体 2" panose="020B0500000000000000" charset="-122"/>
              </a:rPr>
              <a:t>修补</a:t>
            </a:r>
            <a:r>
              <a:rPr lang="en-US" altLang="zh-CN" sz="2400">
                <a:solidFill>
                  <a:srgbClr val="1E1E1E"/>
                </a:solidFill>
                <a:ea typeface="思源黑体 2" panose="020B0500000000000000" charset="-122"/>
              </a:rPr>
              <a:t>Age</a:t>
            </a:r>
            <a:r>
              <a:rPr lang="zh-CN" altLang="en-US" sz="2400">
                <a:solidFill>
                  <a:srgbClr val="1E1E1E"/>
                </a:solidFill>
                <a:ea typeface="思源黑体 2" panose="020B0500000000000000" charset="-122"/>
              </a:rPr>
              <a:t>数据</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sz="2400">
                <a:solidFill>
                  <a:srgbClr val="1E1E1E"/>
                </a:solidFill>
                <a:ea typeface="思源黑体 2" panose="020B0500000000000000" charset="-122"/>
              </a:rPr>
              <a:t>对于Age这种缺失值占比较大的，且为数字类型的，可以从特殊角度考虑数据填补的方法。注意到在Name属性一栏中有乘客身份相关的信息，例如Mr、Miss、Mrs等，考虑到乘客身份很有可能跟年龄有关系，所以先统计一下各种称呼的人数：</a:t>
            </a:r>
            <a:endParaRPr sz="2400">
              <a:solidFill>
                <a:srgbClr val="1E1E1E"/>
              </a:solidFill>
              <a:ea typeface="思源黑体 2" panose="020B0500000000000000" charset="-122"/>
            </a:endParaRPr>
          </a:p>
          <a:p>
            <a:pPr indent="0" algn="just">
              <a:lnSpc>
                <a:spcPct val="200000"/>
              </a:lnSpc>
              <a:buFont typeface="Arial" panose="020B0604020202020204" pitchFamily="34" charset="0"/>
              <a:buNone/>
            </a:pPr>
            <a:r>
              <a:rPr sz="2400">
                <a:solidFill>
                  <a:srgbClr val="1E1E1E"/>
                </a:solidFill>
                <a:ea typeface="思源黑体 2" panose="020B0500000000000000" charset="-122"/>
              </a:rPr>
              <a:t>可以发现最主要的身份包括Mr、Miss、Mrs、Master，其他身份都是少数，所以将乘客身份信息分为五类，每种身份分别计算年龄的平均值。</a:t>
            </a:r>
            <a:r>
              <a:rPr lang="zh-CN" sz="2400">
                <a:solidFill>
                  <a:srgbClr val="1E1E1E"/>
                </a:solidFill>
                <a:ea typeface="思源黑体 2" panose="020B0500000000000000" charset="-122"/>
              </a:rPr>
              <a:t>然后根据缺失年龄数据的身份信息填入其身份组对应的平均年龄即可。</a:t>
            </a:r>
            <a:endParaRPr sz="2400">
              <a:solidFill>
                <a:srgbClr val="1E1E1E"/>
              </a:solidFill>
              <a:ea typeface="思源黑体 2" panose="020B0500000000000000" charset="-122"/>
            </a:endParaRPr>
          </a:p>
          <a:p>
            <a:pPr indent="0" algn="just">
              <a:lnSpc>
                <a:spcPct val="200000"/>
              </a:lnSpc>
              <a:buFont typeface="Arial" panose="020B0604020202020204" pitchFamily="34" charset="0"/>
              <a:buNone/>
            </a:pPr>
            <a:r>
              <a:rPr sz="2400">
                <a:solidFill>
                  <a:srgbClr val="1E1E1E"/>
                </a:solidFill>
                <a:ea typeface="思源黑体 2" panose="020B0500000000000000" charset="-122"/>
              </a:rPr>
              <a:t>由于要计算平均值，所以先查找年龄数据是否有异常值，先做异常值处理。年龄的异常值需要根据实际情况来考虑，而不是根据数据分布情况，只需要考虑数据是否在正常年龄范围内（0~120岁）即可。</a:t>
            </a:r>
            <a:endParaRPr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经筛查没有年龄数据为异常值。</a:t>
            </a:r>
            <a:endParaRPr lang="zh-CN" altLang="en-US" sz="2400">
              <a:solidFill>
                <a:srgbClr val="1E1E1E"/>
              </a:solidFill>
              <a:ea typeface="思源黑体 2" panose="020B0500000000000000"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sp>
        <p:nvSpPr>
          <p:cNvPr id="12" name="TextBox 12"/>
          <p:cNvSpPr txBox="1"/>
          <p:nvPr/>
        </p:nvSpPr>
        <p:spPr>
          <a:xfrm>
            <a:off x="1676400" y="1866900"/>
            <a:ext cx="570103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en-US" altLang="zh-CN" sz="2400">
                <a:solidFill>
                  <a:srgbClr val="1E1E1E"/>
                </a:solidFill>
                <a:ea typeface="思源黑体 2" panose="020B0500000000000000" charset="-122"/>
              </a:rPr>
              <a:t>4.</a:t>
            </a:r>
            <a:r>
              <a:rPr lang="zh-CN" altLang="en-US" sz="2400">
                <a:solidFill>
                  <a:srgbClr val="1E1E1E"/>
                </a:solidFill>
                <a:ea typeface="思源黑体 2" panose="020B0500000000000000" charset="-122"/>
              </a:rPr>
              <a:t>查找票价异常值</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通过乘客票价箱线图中可以看到明显的离群点，查找票价大于</a:t>
            </a:r>
            <a:r>
              <a:rPr lang="en-US" altLang="zh-CN" sz="2400">
                <a:solidFill>
                  <a:srgbClr val="1E1E1E"/>
                </a:solidFill>
                <a:ea typeface="思源黑体 2" panose="020B0500000000000000" charset="-122"/>
              </a:rPr>
              <a:t>500</a:t>
            </a:r>
            <a:r>
              <a:rPr lang="zh-CN" altLang="en-US" sz="2400">
                <a:solidFill>
                  <a:srgbClr val="1E1E1E"/>
                </a:solidFill>
                <a:ea typeface="思源黑体 2" panose="020B0500000000000000" charset="-122"/>
              </a:rPr>
              <a:t>的列：</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可以看到有三个高票价的数据，他们的票和票价都是一样，所以为正常高票价的可能性比异常值可能性更大，不做处理。</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pic>
        <p:nvPicPr>
          <p:cNvPr id="17" name="图片 16"/>
          <p:cNvPicPr>
            <a:picLocks noChangeAspect="1"/>
          </p:cNvPicPr>
          <p:nvPr>
            <p:custDataLst>
              <p:tags r:id="rId1"/>
            </p:custDataLst>
          </p:nvPr>
        </p:nvPicPr>
        <p:blipFill>
          <a:blip r:embed="rId2"/>
          <a:stretch>
            <a:fillRect/>
          </a:stretch>
        </p:blipFill>
        <p:spPr>
          <a:xfrm>
            <a:off x="8034655" y="2552700"/>
            <a:ext cx="10197465" cy="5226050"/>
          </a:xfrm>
          <a:prstGeom prst="rect">
            <a:avLst/>
          </a:prstGeom>
        </p:spPr>
      </p:pic>
      <p:pic>
        <p:nvPicPr>
          <p:cNvPr id="18" name="图片 17"/>
          <p:cNvPicPr>
            <a:picLocks noChangeAspect="1"/>
          </p:cNvPicPr>
          <p:nvPr>
            <p:custDataLst>
              <p:tags r:id="rId3"/>
            </p:custDataLst>
          </p:nvPr>
        </p:nvPicPr>
        <p:blipFill>
          <a:blip r:embed="rId4"/>
          <a:stretch>
            <a:fillRect/>
          </a:stretch>
        </p:blipFill>
        <p:spPr>
          <a:xfrm>
            <a:off x="1126490" y="4533900"/>
            <a:ext cx="6645910" cy="873760"/>
          </a:xfrm>
          <a:prstGeom prst="rect">
            <a:avLst/>
          </a:prstGeom>
        </p:spPr>
      </p:pic>
      <p:pic>
        <p:nvPicPr>
          <p:cNvPr id="19" name="图片 18"/>
          <p:cNvPicPr>
            <a:picLocks noChangeAspect="1"/>
          </p:cNvPicPr>
          <p:nvPr>
            <p:custDataLst>
              <p:tags r:id="rId5"/>
            </p:custDataLst>
          </p:nvPr>
        </p:nvPicPr>
        <p:blipFill>
          <a:blip r:embed="rId6"/>
          <a:stretch>
            <a:fillRect/>
          </a:stretch>
        </p:blipFill>
        <p:spPr>
          <a:xfrm>
            <a:off x="1143000" y="7886700"/>
            <a:ext cx="11513820" cy="9906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sp>
        <p:nvSpPr>
          <p:cNvPr id="12" name="TextBox 12"/>
          <p:cNvSpPr txBox="1"/>
          <p:nvPr/>
        </p:nvSpPr>
        <p:spPr>
          <a:xfrm>
            <a:off x="1676400" y="1866900"/>
            <a:ext cx="7088505" cy="671322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en-US" sz="2400">
                <a:solidFill>
                  <a:srgbClr val="1E1E1E"/>
                </a:solidFill>
                <a:ea typeface="思源黑体 2" panose="020B0500000000000000" charset="-122"/>
              </a:rPr>
              <a:t>5.</a:t>
            </a:r>
            <a:r>
              <a:rPr lang="zh-CN" altLang="en-US" sz="2400">
                <a:solidFill>
                  <a:srgbClr val="1E1E1E"/>
                </a:solidFill>
                <a:ea typeface="思源黑体 2" panose="020B0500000000000000" charset="-122"/>
              </a:rPr>
              <a:t>数据编码</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对于类别较多的属性，将字符型数据数值化利于后续的逻辑回归分析。</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在数值化时，考虑两种数值编码，分别为独热编码和标签编码，后来查阅资料可知，标签编码不适用于没有明显顺序的类别，本情境中需要编码的属性并没有明显顺序类别，另外由于属性对应的类别不多，独热编码并不会大幅扩充数据框宽度，所以最终考虑使用独热编码。</a:t>
            </a:r>
            <a:endParaRPr lang="zh-CN" altLang="en-US" sz="2400">
              <a:solidFill>
                <a:srgbClr val="1E1E1E"/>
              </a:solidFill>
              <a:ea typeface="思源黑体 2" panose="020B0500000000000000" charset="-122"/>
            </a:endParaRPr>
          </a:p>
        </p:txBody>
      </p:sp>
      <p:pic>
        <p:nvPicPr>
          <p:cNvPr id="25" name="图片 24"/>
          <p:cNvPicPr>
            <a:picLocks noChangeAspect="1"/>
          </p:cNvPicPr>
          <p:nvPr>
            <p:custDataLst>
              <p:tags r:id="rId1"/>
            </p:custDataLst>
          </p:nvPr>
        </p:nvPicPr>
        <p:blipFill>
          <a:blip r:embed="rId2"/>
          <a:stretch>
            <a:fillRect/>
          </a:stretch>
        </p:blipFill>
        <p:spPr>
          <a:xfrm>
            <a:off x="9723120" y="2552700"/>
            <a:ext cx="8203565" cy="5698490"/>
          </a:xfrm>
          <a:prstGeom prst="rect">
            <a:avLst/>
          </a:prstGeom>
        </p:spPr>
      </p:pic>
      <p:sp>
        <p:nvSpPr>
          <p:cNvPr id="26" name="文本框 25"/>
          <p:cNvSpPr txBox="1"/>
          <p:nvPr/>
        </p:nvSpPr>
        <p:spPr>
          <a:xfrm>
            <a:off x="3340735" y="9341485"/>
            <a:ext cx="6096000" cy="368300"/>
          </a:xfrm>
          <a:prstGeom prst="rect">
            <a:avLst/>
          </a:prstGeom>
          <a:noFill/>
        </p:spPr>
        <p:txBody>
          <a:bodyPr wrap="square" rtlCol="0">
            <a:spAutoFit/>
          </a:bodyPr>
          <a:p>
            <a:r>
              <a:rPr lang="zh-CN" altLang="en-US"/>
              <a:t>参考资料：https://zhuanlan.zhihu.com/p/643196576</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en-US" sz="5000">
                <a:solidFill>
                  <a:srgbClr val="1E1E1E"/>
                </a:solidFill>
                <a:ea typeface="思源宋体 Heavy" panose="02020900000000000000" charset="-122"/>
                <a:sym typeface="+mn-ea"/>
              </a:rPr>
              <a:t>一、数据预处理</a:t>
            </a:r>
            <a:endParaRPr lang="en-US" sz="5000">
              <a:solidFill>
                <a:srgbClr val="1E1E1E"/>
              </a:solidFill>
              <a:ea typeface="思源宋体 Heavy" panose="02020900000000000000" charset="-122"/>
            </a:endParaRPr>
          </a:p>
        </p:txBody>
      </p:sp>
      <p:sp>
        <p:nvSpPr>
          <p:cNvPr id="12" name="TextBox 12"/>
          <p:cNvSpPr txBox="1"/>
          <p:nvPr/>
        </p:nvSpPr>
        <p:spPr>
          <a:xfrm>
            <a:off x="1676400" y="1866900"/>
            <a:ext cx="14927580" cy="3437255"/>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en-US" sz="2400">
                <a:solidFill>
                  <a:srgbClr val="1E1E1E"/>
                </a:solidFill>
                <a:ea typeface="思源黑体 2" panose="020B0500000000000000" charset="-122"/>
              </a:rPr>
              <a:t>6.</a:t>
            </a:r>
            <a:r>
              <a:rPr lang="zh-CN" altLang="en-US" sz="2400">
                <a:solidFill>
                  <a:srgbClr val="1E1E1E"/>
                </a:solidFill>
                <a:ea typeface="思源黑体 2" panose="020B0500000000000000" charset="-122"/>
              </a:rPr>
              <a:t>其他</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通过对数据的检查，数据没有重复值，同时在给年龄填充时提取的头衔可以作为新属性填入数据中参与分析。</a:t>
            </a:r>
            <a:endParaRPr lang="zh-CN" altLang="en-US" sz="2400">
              <a:solidFill>
                <a:srgbClr val="1E1E1E"/>
              </a:solidFill>
              <a:ea typeface="思源黑体 2" panose="020B0500000000000000" charset="-122"/>
            </a:endParaRPr>
          </a:p>
        </p:txBody>
      </p:sp>
      <p:pic>
        <p:nvPicPr>
          <p:cNvPr id="11" name="图片 10"/>
          <p:cNvPicPr>
            <a:picLocks noChangeAspect="1"/>
          </p:cNvPicPr>
          <p:nvPr>
            <p:custDataLst>
              <p:tags r:id="rId1"/>
            </p:custDataLst>
          </p:nvPr>
        </p:nvPicPr>
        <p:blipFill>
          <a:blip r:embed="rId2"/>
          <a:stretch>
            <a:fillRect/>
          </a:stretch>
        </p:blipFill>
        <p:spPr>
          <a:xfrm>
            <a:off x="1828800" y="4076700"/>
            <a:ext cx="8021320" cy="386143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599679" y="6963586"/>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4413412" y="-3036005"/>
            <a:ext cx="8129410" cy="8129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5841589" y="7632407"/>
            <a:ext cx="3251786" cy="32517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729186" y="4152234"/>
            <a:ext cx="1982532" cy="19825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453886" y="2198211"/>
            <a:ext cx="670231" cy="67023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3008462" y="7632407"/>
            <a:ext cx="908954" cy="9089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502853" y="7564467"/>
            <a:ext cx="6927647" cy="692764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5242682" y="-1312574"/>
            <a:ext cx="7021570" cy="702157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6" name="TextBox 26"/>
          <p:cNvSpPr txBox="1"/>
          <p:nvPr/>
        </p:nvSpPr>
        <p:spPr>
          <a:xfrm>
            <a:off x="4370705" y="4107815"/>
            <a:ext cx="8353425" cy="1455420"/>
          </a:xfrm>
          <a:prstGeom prst="rect">
            <a:avLst/>
          </a:prstGeom>
        </p:spPr>
        <p:txBody>
          <a:bodyPr wrap="square" lIns="0" tIns="0" rIns="0" bIns="0" rtlCol="0" anchor="t">
            <a:spAutoFit/>
          </a:bodyPr>
          <a:lstStyle/>
          <a:p>
            <a:pPr marL="0" lvl="0" indent="0" algn="ctr">
              <a:lnSpc>
                <a:spcPts val="11350"/>
              </a:lnSpc>
              <a:spcBef>
                <a:spcPct val="0"/>
              </a:spcBef>
            </a:pPr>
            <a:r>
              <a:rPr lang="zh-CN" altLang="en-US" sz="8600">
                <a:solidFill>
                  <a:srgbClr val="1E1E1E"/>
                </a:solidFill>
                <a:ea typeface="思源宋体 Heavy" panose="02020900000000000000" charset="-122"/>
              </a:rPr>
              <a:t>一、回归模型</a:t>
            </a:r>
            <a:endParaRPr lang="zh-CN" altLang="en-US" sz="8600">
              <a:solidFill>
                <a:srgbClr val="1E1E1E"/>
              </a:solidFill>
              <a:ea typeface="思源宋体 Heavy" panose="02020900000000000000" charset="-122"/>
            </a:endParaRPr>
          </a:p>
        </p:txBody>
      </p:sp>
      <p:sp>
        <p:nvSpPr>
          <p:cNvPr id="27" name="TextBox 27"/>
          <p:cNvSpPr txBox="1"/>
          <p:nvPr/>
        </p:nvSpPr>
        <p:spPr>
          <a:xfrm>
            <a:off x="4749045" y="3771089"/>
            <a:ext cx="8789911" cy="38417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3779A0"/>
                </a:solidFill>
                <a:latin typeface="思源宋体 Medium" panose="02020500000000000000" charset="-122"/>
              </a:rPr>
              <a:t>Regression </a:t>
            </a:r>
            <a:r>
              <a:rPr lang="en-US" sz="2500">
                <a:solidFill>
                  <a:srgbClr val="3779A0"/>
                </a:solidFill>
                <a:latin typeface="思源宋体 Medium" panose="02020500000000000000" charset="-122"/>
              </a:rPr>
              <a:t>Model</a:t>
            </a:r>
            <a:endParaRPr lang="en-US" sz="2500">
              <a:solidFill>
                <a:srgbClr val="3779A0"/>
              </a:solidFill>
              <a:latin typeface="思源宋体 Medium" panose="02020500000000000000" charset="-122"/>
            </a:endParaRPr>
          </a:p>
        </p:txBody>
      </p:sp>
      <p:sp>
        <p:nvSpPr>
          <p:cNvPr id="28" name="TextBox 28"/>
          <p:cNvSpPr txBox="1"/>
          <p:nvPr/>
        </p:nvSpPr>
        <p:spPr>
          <a:xfrm>
            <a:off x="3765550" y="5889625"/>
            <a:ext cx="10920730" cy="1034415"/>
          </a:xfrm>
          <a:prstGeom prst="rect">
            <a:avLst/>
          </a:prstGeom>
        </p:spPr>
        <p:txBody>
          <a:bodyPr wrap="square" lIns="0" tIns="0" rIns="0" bIns="0" rtlCol="0" anchor="t">
            <a:spAutoFit/>
          </a:bodyPr>
          <a:lstStyle/>
          <a:p>
            <a:pPr algn="ctr">
              <a:lnSpc>
                <a:spcPts val="2690"/>
              </a:lnSpc>
            </a:pPr>
            <a:r>
              <a:rPr lang="en-US" sz="1600">
                <a:solidFill>
                  <a:srgbClr val="1E1E1E"/>
                </a:solidFill>
                <a:ea typeface="思源黑体 2" panose="020B0500000000000000" charset="-122"/>
              </a:rPr>
              <a:t>该数据集提供了⼀个全球范围内的教育数据，包括29列，内容涵盖失学率、学业完成率、熟练程度、</a:t>
            </a:r>
            <a:endParaRPr lang="en-US" sz="1600">
              <a:solidFill>
                <a:srgbClr val="1E1E1E"/>
              </a:solidFill>
              <a:ea typeface="思源黑体 2" panose="020B0500000000000000" charset="-122"/>
            </a:endParaRPr>
          </a:p>
          <a:p>
            <a:pPr algn="ctr">
              <a:lnSpc>
                <a:spcPts val="2690"/>
              </a:lnSpc>
            </a:pPr>
            <a:r>
              <a:rPr lang="en-US" sz="1600">
                <a:solidFill>
                  <a:srgbClr val="1E1E1E"/>
                </a:solidFill>
                <a:ea typeface="思源黑体 2" panose="020B0500000000000000" charset="-122"/>
              </a:rPr>
              <a:t>识字率、出⽣率以及⼩学和⾼等教育⼊学统计等信息。希望你能够通过数据分析对不同国家和地区的</a:t>
            </a:r>
            <a:endParaRPr lang="en-US" sz="1600">
              <a:solidFill>
                <a:srgbClr val="1E1E1E"/>
              </a:solidFill>
              <a:ea typeface="思源黑体 2" panose="020B0500000000000000" charset="-122"/>
            </a:endParaRPr>
          </a:p>
          <a:p>
            <a:pPr algn="ctr">
              <a:lnSpc>
                <a:spcPts val="2690"/>
              </a:lnSpc>
            </a:pPr>
            <a:r>
              <a:rPr lang="en-US" sz="1600">
                <a:solidFill>
                  <a:srgbClr val="1E1E1E"/>
                </a:solidFill>
                <a:ea typeface="思源黑体 2" panose="020B0500000000000000" charset="-122"/>
              </a:rPr>
              <a:t>教育动态提供深刻的⻅解，希望你的⼯作能够给全球教育⼯作者⼀个评估、加强和重塑全球教育系统的机会。</a:t>
            </a:r>
            <a:endParaRPr lang="en-US" sz="1600">
              <a:solidFill>
                <a:srgbClr val="1E1E1E"/>
              </a:solidFill>
              <a:ea typeface="思源黑体 2" panose="020B05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二</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数据分析与数据可视化</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570103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sp>
        <p:nvSpPr>
          <p:cNvPr id="11" name="TextBox 12"/>
          <p:cNvSpPr txBox="1"/>
          <p:nvPr>
            <p:custDataLst>
              <p:tags r:id="rId1"/>
            </p:custDataLst>
          </p:nvPr>
        </p:nvSpPr>
        <p:spPr>
          <a:xfrm>
            <a:off x="1676400" y="1866900"/>
            <a:ext cx="11934190" cy="7359650"/>
          </a:xfrm>
          <a:prstGeom prst="rect">
            <a:avLst/>
          </a:prstGeom>
        </p:spPr>
        <p:txBody>
          <a:bodyPr lIns="0" tIns="0" rIns="0" bIns="0" rtlCol="0" anchor="t">
            <a:noAutofit/>
          </a:bodyPr>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在建模之前，可以先初步进行数据可视化，大致估计存活率与各个变量之间的关系：</a:t>
            </a:r>
            <a:endParaRPr lang="zh-CN" altLang="en-US" sz="2400">
              <a:solidFill>
                <a:srgbClr val="1E1E1E"/>
              </a:solidFill>
              <a:ea typeface="思源黑体 2" panose="020B0500000000000000" charset="-122"/>
            </a:endParaRPr>
          </a:p>
        </p:txBody>
      </p:sp>
      <p:sp>
        <p:nvSpPr>
          <p:cNvPr id="17" name="文本框 16"/>
          <p:cNvSpPr txBox="1"/>
          <p:nvPr/>
        </p:nvSpPr>
        <p:spPr>
          <a:xfrm>
            <a:off x="13568680" y="3848100"/>
            <a:ext cx="3698240" cy="3288030"/>
          </a:xfrm>
          <a:prstGeom prst="rect">
            <a:avLst/>
          </a:prstGeom>
          <a:noFill/>
        </p:spPr>
        <p:txBody>
          <a:bodyPr wrap="square" rtlCol="0">
            <a:noAutofit/>
          </a:bodyPr>
          <a:p>
            <a:pPr algn="just">
              <a:lnSpc>
                <a:spcPct val="200000"/>
              </a:lnSpc>
              <a:buClrTx/>
              <a:buSzTx/>
              <a:buNone/>
            </a:pPr>
            <a:r>
              <a:rPr lang="zh-CN" altLang="en-US" sz="2400">
                <a:solidFill>
                  <a:srgbClr val="1E1E1E"/>
                </a:solidFill>
                <a:ea typeface="思源黑体 2" panose="020B0500000000000000" charset="-122"/>
              </a:rPr>
              <a:t>通过数据直观感受：存活率可能与性别、船舱等级、同行人数有较大关系。</a:t>
            </a:r>
            <a:endParaRPr lang="zh-CN" altLang="en-US" sz="2400">
              <a:solidFill>
                <a:srgbClr val="1E1E1E"/>
              </a:solidFill>
              <a:ea typeface="思源黑体 2" panose="020B0500000000000000" charset="-122"/>
            </a:endParaRPr>
          </a:p>
        </p:txBody>
      </p:sp>
      <p:pic>
        <p:nvPicPr>
          <p:cNvPr id="18" name="图片 17"/>
          <p:cNvPicPr>
            <a:picLocks noChangeAspect="1"/>
          </p:cNvPicPr>
          <p:nvPr>
            <p:custDataLst>
              <p:tags r:id="rId2"/>
            </p:custDataLst>
          </p:nvPr>
        </p:nvPicPr>
        <p:blipFill>
          <a:blip r:embed="rId3"/>
          <a:stretch>
            <a:fillRect/>
          </a:stretch>
        </p:blipFill>
        <p:spPr>
          <a:xfrm>
            <a:off x="1335405" y="2857500"/>
            <a:ext cx="11505565" cy="70237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数据建模</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570103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sp>
        <p:nvSpPr>
          <p:cNvPr id="11" name="TextBox 12"/>
          <p:cNvSpPr txBox="1"/>
          <p:nvPr>
            <p:custDataLst>
              <p:tags r:id="rId1"/>
            </p:custDataLst>
          </p:nvPr>
        </p:nvSpPr>
        <p:spPr>
          <a:xfrm>
            <a:off x="1600200" y="1866900"/>
            <a:ext cx="11934190" cy="7359650"/>
          </a:xfrm>
          <a:prstGeom prst="rect">
            <a:avLst/>
          </a:prstGeom>
        </p:spPr>
        <p:txBody>
          <a:bodyPr lIns="0" tIns="0" rIns="0" bIns="0" rtlCol="0" anchor="t">
            <a:noAutofit/>
          </a:bodyPr>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划分训练集和测试集</a:t>
            </a:r>
            <a:endParaRPr lang="zh-CN" altLang="en-US" sz="2400">
              <a:solidFill>
                <a:srgbClr val="1E1E1E"/>
              </a:solidFill>
              <a:ea typeface="思源黑体 2" panose="020B0500000000000000" charset="-122"/>
            </a:endParaRPr>
          </a:p>
        </p:txBody>
      </p:sp>
      <p:pic>
        <p:nvPicPr>
          <p:cNvPr id="17" name="图片 16"/>
          <p:cNvPicPr>
            <a:picLocks noChangeAspect="1"/>
          </p:cNvPicPr>
          <p:nvPr>
            <p:custDataLst>
              <p:tags r:id="rId2"/>
            </p:custDataLst>
          </p:nvPr>
        </p:nvPicPr>
        <p:blipFill>
          <a:blip r:embed="rId3"/>
          <a:stretch>
            <a:fillRect/>
          </a:stretch>
        </p:blipFill>
        <p:spPr>
          <a:xfrm>
            <a:off x="1254760" y="3343275"/>
            <a:ext cx="11236325" cy="35947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数据建模</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570103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sp>
        <p:nvSpPr>
          <p:cNvPr id="11" name="TextBox 12"/>
          <p:cNvSpPr txBox="1"/>
          <p:nvPr>
            <p:custDataLst>
              <p:tags r:id="rId1"/>
            </p:custDataLst>
          </p:nvPr>
        </p:nvSpPr>
        <p:spPr>
          <a:xfrm>
            <a:off x="1212850" y="1866900"/>
            <a:ext cx="15482570" cy="7359650"/>
          </a:xfrm>
          <a:prstGeom prst="rect">
            <a:avLst/>
          </a:prstGeom>
        </p:spPr>
        <p:txBody>
          <a:bodyPr lIns="0" tIns="0" rIns="0" bIns="0" rtlCol="0" anchor="t">
            <a:noAutofit/>
          </a:bodyPr>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由于共线性会导致严重影响模型的准确率，所以对建模前的数据进行共线性分析。</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可以看到 Sex、TitleCategoryMiss、TitleCategoryMrs、TitleCategoryMr有共线性问题，所以删除后三个后续扩充的属性。</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删除后共线性问题解决。</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下面进行建模分析。</a:t>
            </a:r>
            <a:endParaRPr lang="zh-CN" altLang="en-US" sz="2400">
              <a:solidFill>
                <a:srgbClr val="1E1E1E"/>
              </a:solidFill>
              <a:ea typeface="思源黑体 2" panose="020B0500000000000000" charset="-122"/>
            </a:endParaRPr>
          </a:p>
        </p:txBody>
      </p:sp>
      <p:pic>
        <p:nvPicPr>
          <p:cNvPr id="18" name="图片 17"/>
          <p:cNvPicPr>
            <a:picLocks noChangeAspect="1"/>
          </p:cNvPicPr>
          <p:nvPr>
            <p:custDataLst>
              <p:tags r:id="rId2"/>
            </p:custDataLst>
          </p:nvPr>
        </p:nvPicPr>
        <p:blipFill>
          <a:blip r:embed="rId3"/>
          <a:stretch>
            <a:fillRect/>
          </a:stretch>
        </p:blipFill>
        <p:spPr>
          <a:xfrm>
            <a:off x="1295400" y="2628900"/>
            <a:ext cx="15033625" cy="2360930"/>
          </a:xfrm>
          <a:prstGeom prst="rect">
            <a:avLst/>
          </a:prstGeom>
        </p:spPr>
      </p:pic>
      <p:pic>
        <p:nvPicPr>
          <p:cNvPr id="19" name="图片 18"/>
          <p:cNvPicPr>
            <a:picLocks noChangeAspect="1"/>
          </p:cNvPicPr>
          <p:nvPr>
            <p:custDataLst>
              <p:tags r:id="rId4"/>
            </p:custDataLst>
          </p:nvPr>
        </p:nvPicPr>
        <p:blipFill>
          <a:blip r:embed="rId5"/>
          <a:stretch>
            <a:fillRect/>
          </a:stretch>
        </p:blipFill>
        <p:spPr>
          <a:xfrm>
            <a:off x="1254760" y="5524500"/>
            <a:ext cx="15020925" cy="23336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数据建模</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570103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sp>
        <p:nvSpPr>
          <p:cNvPr id="11" name="TextBox 12"/>
          <p:cNvSpPr txBox="1"/>
          <p:nvPr>
            <p:custDataLst>
              <p:tags r:id="rId1"/>
            </p:custDataLst>
          </p:nvPr>
        </p:nvSpPr>
        <p:spPr>
          <a:xfrm>
            <a:off x="924560" y="1866900"/>
            <a:ext cx="7095490" cy="7359650"/>
          </a:xfrm>
          <a:prstGeom prst="rect">
            <a:avLst/>
          </a:prstGeom>
        </p:spPr>
        <p:txBody>
          <a:bodyPr lIns="0" tIns="0" rIns="0" bIns="0" rtlCol="0" anchor="t">
            <a:noAutofit/>
          </a:bodyPr>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首先将所有的属性都放入逻辑回归模型的分析中：</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观察分析各项属性的</a:t>
            </a:r>
            <a:r>
              <a:rPr lang="en-US" altLang="zh-CN" sz="2400">
                <a:solidFill>
                  <a:srgbClr val="1E1E1E"/>
                </a:solidFill>
                <a:ea typeface="思源黑体 2" panose="020B0500000000000000" charset="-122"/>
              </a:rPr>
              <a:t>p</a:t>
            </a:r>
            <a:r>
              <a:rPr lang="zh-CN" altLang="en-US" sz="2400">
                <a:solidFill>
                  <a:srgbClr val="1E1E1E"/>
                </a:solidFill>
                <a:ea typeface="思源黑体 2" panose="020B0500000000000000" charset="-122"/>
              </a:rPr>
              <a:t>值，可以看到</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有几个</a:t>
            </a:r>
            <a:r>
              <a:rPr lang="en-US" altLang="zh-CN" sz="2400">
                <a:solidFill>
                  <a:srgbClr val="1E1E1E"/>
                </a:solidFill>
                <a:ea typeface="思源黑体 2" panose="020B0500000000000000" charset="-122"/>
              </a:rPr>
              <a:t>p</a:t>
            </a:r>
            <a:r>
              <a:rPr lang="zh-CN" altLang="en-US" sz="2400">
                <a:solidFill>
                  <a:srgbClr val="1E1E1E"/>
                </a:solidFill>
                <a:ea typeface="思源黑体 2" panose="020B0500000000000000" charset="-122"/>
              </a:rPr>
              <a:t>值明显较大的属性，包括</a:t>
            </a:r>
            <a:r>
              <a:rPr sz="2400">
                <a:solidFill>
                  <a:srgbClr val="1E1E1E"/>
                </a:solidFill>
                <a:ea typeface="思源黑体 2" panose="020B0500000000000000" charset="-122"/>
              </a:rPr>
              <a:t>Fare、Cabin_Code、</a:t>
            </a:r>
            <a:endParaRPr sz="2400">
              <a:solidFill>
                <a:srgbClr val="1E1E1E"/>
              </a:solidFill>
              <a:ea typeface="思源黑体 2" panose="020B0500000000000000" charset="-122"/>
            </a:endParaRPr>
          </a:p>
          <a:p>
            <a:pPr indent="0" algn="just">
              <a:lnSpc>
                <a:spcPct val="200000"/>
              </a:lnSpc>
              <a:buFont typeface="Arial" panose="020B0604020202020204" pitchFamily="34" charset="0"/>
              <a:buNone/>
            </a:pPr>
            <a:r>
              <a:rPr sz="2400">
                <a:solidFill>
                  <a:srgbClr val="1E1E1E"/>
                </a:solidFill>
                <a:ea typeface="思源黑体 2" panose="020B0500000000000000" charset="-122"/>
              </a:rPr>
              <a:t>EmbarkedQ</a:t>
            </a:r>
            <a:r>
              <a:rPr lang="zh-CN" sz="2400">
                <a:solidFill>
                  <a:srgbClr val="1E1E1E"/>
                </a:solidFill>
                <a:ea typeface="思源黑体 2" panose="020B0500000000000000" charset="-122"/>
              </a:rPr>
              <a:t>，这些都是和存活没有显著关系的量。</a:t>
            </a:r>
            <a:endParaRPr lang="zh-CN" sz="2400">
              <a:solidFill>
                <a:srgbClr val="1E1E1E"/>
              </a:solidFill>
              <a:ea typeface="思源黑体 2" panose="020B0500000000000000" charset="-122"/>
            </a:endParaRPr>
          </a:p>
        </p:txBody>
      </p:sp>
      <p:pic>
        <p:nvPicPr>
          <p:cNvPr id="17" name="图片 16"/>
          <p:cNvPicPr>
            <a:picLocks noChangeAspect="1"/>
          </p:cNvPicPr>
          <p:nvPr>
            <p:custDataLst>
              <p:tags r:id="rId2"/>
            </p:custDataLst>
          </p:nvPr>
        </p:nvPicPr>
        <p:blipFill>
          <a:blip r:embed="rId3"/>
          <a:stretch>
            <a:fillRect/>
          </a:stretch>
        </p:blipFill>
        <p:spPr>
          <a:xfrm>
            <a:off x="838200" y="3162300"/>
            <a:ext cx="14511655" cy="1792605"/>
          </a:xfrm>
          <a:prstGeom prst="rect">
            <a:avLst/>
          </a:prstGeom>
        </p:spPr>
      </p:pic>
      <p:pic>
        <p:nvPicPr>
          <p:cNvPr id="19" name="图片 18" descr="e88661e4df308d2189d90c5d0069e35"/>
          <p:cNvPicPr>
            <a:picLocks noChangeAspect="1"/>
          </p:cNvPicPr>
          <p:nvPr/>
        </p:nvPicPr>
        <p:blipFill>
          <a:blip r:embed="rId4"/>
          <a:stretch>
            <a:fillRect/>
          </a:stretch>
        </p:blipFill>
        <p:spPr>
          <a:xfrm>
            <a:off x="8229600" y="1473835"/>
            <a:ext cx="9276715" cy="812736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数据建模</a:t>
            </a:r>
            <a:endParaRPr lang="zh-CN" altLang="en-US" sz="5000">
              <a:solidFill>
                <a:srgbClr val="1E1E1E"/>
              </a:solidFill>
              <a:ea typeface="思源宋体 Heavy" panose="02020900000000000000" charset="-122"/>
              <a:sym typeface="+mn-ea"/>
            </a:endParaRPr>
          </a:p>
        </p:txBody>
      </p:sp>
      <p:sp>
        <p:nvSpPr>
          <p:cNvPr id="11" name="TextBox 12"/>
          <p:cNvSpPr txBox="1"/>
          <p:nvPr>
            <p:custDataLst>
              <p:tags r:id="rId1"/>
            </p:custDataLst>
          </p:nvPr>
        </p:nvSpPr>
        <p:spPr>
          <a:xfrm>
            <a:off x="924560" y="1866900"/>
            <a:ext cx="6223000" cy="6047740"/>
          </a:xfrm>
          <a:prstGeom prst="rect">
            <a:avLst/>
          </a:prstGeom>
        </p:spPr>
        <p:txBody>
          <a:bodyPr lIns="0" tIns="0" rIns="0" bIns="0" rtlCol="0" anchor="t">
            <a:noAutofit/>
          </a:bodyPr>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删除几个不显著的变量：</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sz="2400">
                <a:solidFill>
                  <a:srgbClr val="1E1E1E"/>
                </a:solidFill>
                <a:ea typeface="思源黑体 2" panose="020B0500000000000000" charset="-122"/>
              </a:rPr>
              <a:t>可以看到</a:t>
            </a:r>
            <a:r>
              <a:rPr lang="en-US" altLang="zh-CN" sz="2400">
                <a:solidFill>
                  <a:srgbClr val="1E1E1E"/>
                </a:solidFill>
                <a:ea typeface="思源黑体 2" panose="020B0500000000000000" charset="-122"/>
              </a:rPr>
              <a:t>AIC</a:t>
            </a:r>
            <a:r>
              <a:rPr lang="zh-CN" altLang="en-US" sz="2400">
                <a:solidFill>
                  <a:srgbClr val="1E1E1E"/>
                </a:solidFill>
                <a:ea typeface="思源黑体 2" panose="020B0500000000000000" charset="-122"/>
              </a:rPr>
              <a:t>值从</a:t>
            </a:r>
            <a:r>
              <a:rPr lang="en-US" altLang="zh-CN" sz="2400">
                <a:solidFill>
                  <a:srgbClr val="1E1E1E"/>
                </a:solidFill>
                <a:ea typeface="思源黑体 2" panose="020B0500000000000000" charset="-122"/>
              </a:rPr>
              <a:t>610.09</a:t>
            </a:r>
            <a:r>
              <a:rPr lang="zh-CN" altLang="en-US" sz="2400">
                <a:solidFill>
                  <a:srgbClr val="1E1E1E"/>
                </a:solidFill>
                <a:ea typeface="思源黑体 2" panose="020B0500000000000000" charset="-122"/>
              </a:rPr>
              <a:t>减少到</a:t>
            </a:r>
            <a:r>
              <a:rPr lang="en-US" altLang="zh-CN" sz="2400">
                <a:solidFill>
                  <a:srgbClr val="1E1E1E"/>
                </a:solidFill>
                <a:ea typeface="思源黑体 2" panose="020B0500000000000000" charset="-122"/>
              </a:rPr>
              <a:t>604.54</a:t>
            </a:r>
            <a:r>
              <a:rPr lang="zh-CN" altLang="en-US" sz="2400">
                <a:solidFill>
                  <a:srgbClr val="1E1E1E"/>
                </a:solidFill>
                <a:ea typeface="思源黑体 2" panose="020B0500000000000000" charset="-122"/>
              </a:rPr>
              <a:t>，明显减少，准确率也有所提升，说明模型得到了优化。</a:t>
            </a:r>
            <a:endParaRPr lang="zh-CN" altLang="en-US" sz="2400">
              <a:solidFill>
                <a:srgbClr val="1E1E1E"/>
              </a:solidFill>
              <a:ea typeface="思源黑体 2" panose="020B0500000000000000" charset="-122"/>
            </a:endParaRPr>
          </a:p>
        </p:txBody>
      </p:sp>
      <p:pic>
        <p:nvPicPr>
          <p:cNvPr id="18" name="图片 17"/>
          <p:cNvPicPr>
            <a:picLocks noChangeAspect="1"/>
          </p:cNvPicPr>
          <p:nvPr>
            <p:custDataLst>
              <p:tags r:id="rId2"/>
            </p:custDataLst>
          </p:nvPr>
        </p:nvPicPr>
        <p:blipFill>
          <a:blip r:embed="rId3"/>
          <a:stretch>
            <a:fillRect/>
          </a:stretch>
        </p:blipFill>
        <p:spPr>
          <a:xfrm>
            <a:off x="838200" y="2857500"/>
            <a:ext cx="13021310" cy="1865630"/>
          </a:xfrm>
          <a:prstGeom prst="rect">
            <a:avLst/>
          </a:prstGeom>
        </p:spPr>
      </p:pic>
      <p:pic>
        <p:nvPicPr>
          <p:cNvPr id="16" name="图片 15"/>
          <p:cNvPicPr>
            <a:picLocks noChangeAspect="1"/>
          </p:cNvPicPr>
          <p:nvPr>
            <p:custDataLst>
              <p:tags r:id="rId4"/>
            </p:custDataLst>
          </p:nvPr>
        </p:nvPicPr>
        <p:blipFill>
          <a:blip r:embed="rId5"/>
          <a:stretch>
            <a:fillRect/>
          </a:stretch>
        </p:blipFill>
        <p:spPr>
          <a:xfrm>
            <a:off x="7696200" y="2019300"/>
            <a:ext cx="10245090" cy="713422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四</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模型评估</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13223875"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为了评估模型质量，绘制了模型的</a:t>
            </a:r>
            <a:r>
              <a:rPr lang="en-US" altLang="zh-CN" sz="2400">
                <a:solidFill>
                  <a:srgbClr val="1E1E1E"/>
                </a:solidFill>
                <a:ea typeface="思源黑体 2" panose="020B0500000000000000" charset="-122"/>
              </a:rPr>
              <a:t>ROC</a:t>
            </a:r>
            <a:r>
              <a:rPr lang="zh-CN" altLang="en-US" sz="2400">
                <a:solidFill>
                  <a:srgbClr val="1E1E1E"/>
                </a:solidFill>
                <a:ea typeface="思源黑体 2" panose="020B0500000000000000" charset="-122"/>
              </a:rPr>
              <a:t>曲线，计算对应的</a:t>
            </a:r>
            <a:r>
              <a:rPr lang="en-US" altLang="zh-CN" sz="2400">
                <a:solidFill>
                  <a:srgbClr val="1E1E1E"/>
                </a:solidFill>
                <a:ea typeface="思源黑体 2" panose="020B0500000000000000" charset="-122"/>
              </a:rPr>
              <a:t>AUC</a:t>
            </a:r>
            <a:r>
              <a:rPr lang="zh-CN" altLang="en-US" sz="2400">
                <a:solidFill>
                  <a:srgbClr val="1E1E1E"/>
                </a:solidFill>
                <a:ea typeface="思源黑体 2" panose="020B0500000000000000" charset="-122"/>
              </a:rPr>
              <a:t>值，同时计算了灵敏度、特异度、精确率和</a:t>
            </a:r>
            <a:r>
              <a:rPr lang="en-US" altLang="zh-CN" sz="2400">
                <a:solidFill>
                  <a:srgbClr val="1E1E1E"/>
                </a:solidFill>
                <a:ea typeface="思源黑体 2" panose="020B0500000000000000" charset="-122"/>
              </a:rPr>
              <a:t>F1</a:t>
            </a:r>
            <a:r>
              <a:rPr lang="zh-CN" altLang="en-US" sz="2400">
                <a:solidFill>
                  <a:srgbClr val="1E1E1E"/>
                </a:solidFill>
                <a:ea typeface="思源黑体 2" panose="020B0500000000000000" charset="-122"/>
              </a:rPr>
              <a:t>值。</a:t>
            </a:r>
            <a:endParaRPr lang="zh-CN" altLang="en-US" sz="2400">
              <a:solidFill>
                <a:srgbClr val="1E1E1E"/>
              </a:solidFill>
              <a:ea typeface="思源黑体 2" panose="020B0500000000000000" charset="-122"/>
            </a:endParaRPr>
          </a:p>
        </p:txBody>
      </p:sp>
      <p:pic>
        <p:nvPicPr>
          <p:cNvPr id="24" name="图片 23"/>
          <p:cNvPicPr>
            <a:picLocks noChangeAspect="1"/>
          </p:cNvPicPr>
          <p:nvPr>
            <p:custDataLst>
              <p:tags r:id="rId1"/>
            </p:custDataLst>
          </p:nvPr>
        </p:nvPicPr>
        <p:blipFill>
          <a:blip r:embed="rId2"/>
          <a:stretch>
            <a:fillRect/>
          </a:stretch>
        </p:blipFill>
        <p:spPr>
          <a:xfrm>
            <a:off x="11811000" y="2857500"/>
            <a:ext cx="5454650" cy="6746875"/>
          </a:xfrm>
          <a:prstGeom prst="rect">
            <a:avLst/>
          </a:prstGeom>
        </p:spPr>
      </p:pic>
      <p:pic>
        <p:nvPicPr>
          <p:cNvPr id="25" name="图片 24"/>
          <p:cNvPicPr>
            <a:picLocks noChangeAspect="1"/>
          </p:cNvPicPr>
          <p:nvPr>
            <p:custDataLst>
              <p:tags r:id="rId3"/>
            </p:custDataLst>
          </p:nvPr>
        </p:nvPicPr>
        <p:blipFill>
          <a:blip r:embed="rId4"/>
          <a:stretch>
            <a:fillRect/>
          </a:stretch>
        </p:blipFill>
        <p:spPr>
          <a:xfrm>
            <a:off x="1600200" y="3771900"/>
            <a:ext cx="7305675" cy="3725545"/>
          </a:xfrm>
          <a:prstGeom prst="rect">
            <a:avLst/>
          </a:prstGeom>
        </p:spPr>
      </p:pic>
      <p:pic>
        <p:nvPicPr>
          <p:cNvPr id="16" name="图片 15"/>
          <p:cNvPicPr>
            <a:picLocks noChangeAspect="1"/>
          </p:cNvPicPr>
          <p:nvPr>
            <p:custDataLst>
              <p:tags r:id="rId5"/>
            </p:custDataLst>
          </p:nvPr>
        </p:nvPicPr>
        <p:blipFill>
          <a:blip r:embed="rId6"/>
          <a:srcRect t="22642"/>
          <a:stretch>
            <a:fillRect/>
          </a:stretch>
        </p:blipFill>
        <p:spPr>
          <a:xfrm>
            <a:off x="7162800" y="8343900"/>
            <a:ext cx="4618355" cy="42100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1752600" y="7886700"/>
            <a:ext cx="4450715" cy="194881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四</a:t>
            </a:r>
            <a:r>
              <a:rPr lang="en-US" sz="5000">
                <a:solidFill>
                  <a:srgbClr val="1E1E1E"/>
                </a:solidFill>
                <a:ea typeface="思源宋体 Heavy" panose="02020900000000000000" charset="-122"/>
                <a:sym typeface="+mn-ea"/>
              </a:rPr>
              <a:t>、</a:t>
            </a:r>
            <a:r>
              <a:rPr lang="zh-CN" altLang="en-US" sz="5000">
                <a:solidFill>
                  <a:srgbClr val="1E1E1E"/>
                </a:solidFill>
                <a:ea typeface="思源宋体 Heavy" panose="02020900000000000000" charset="-122"/>
                <a:sym typeface="+mn-ea"/>
              </a:rPr>
              <a:t>模型评估</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1676400" y="1866900"/>
            <a:ext cx="14864080" cy="735965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残差图和</a:t>
            </a:r>
            <a:r>
              <a:rPr lang="en-US" sz="2400">
                <a:solidFill>
                  <a:srgbClr val="1E1E1E"/>
                </a:solidFill>
                <a:ea typeface="思源黑体 2" panose="020B0500000000000000" charset="-122"/>
              </a:rPr>
              <a:t>QQ</a:t>
            </a:r>
            <a:r>
              <a:rPr lang="zh-CN" altLang="en-US" sz="2400">
                <a:solidFill>
                  <a:srgbClr val="1E1E1E"/>
                </a:solidFill>
                <a:ea typeface="思源黑体 2" panose="020B0500000000000000" charset="-122"/>
              </a:rPr>
              <a:t>图：</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残差图具有随机分布、无规律、零均值的特点，说明拟合程度较好。</a:t>
            </a:r>
            <a:r>
              <a:rPr lang="en-US" altLang="zh-CN" sz="2400">
                <a:solidFill>
                  <a:srgbClr val="1E1E1E"/>
                </a:solidFill>
                <a:ea typeface="思源黑体 2" panose="020B0500000000000000" charset="-122"/>
              </a:rPr>
              <a:t>QQ</a:t>
            </a:r>
            <a:r>
              <a:rPr lang="zh-CN" altLang="en-US" sz="2400">
                <a:solidFill>
                  <a:srgbClr val="1E1E1E"/>
                </a:solidFill>
                <a:ea typeface="思源黑体 2" panose="020B0500000000000000" charset="-122"/>
              </a:rPr>
              <a:t>图上的点也都拟合标准线较好。</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无规律： 残差之间不应该有任何可辨认的模式。</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零均值</a:t>
            </a:r>
            <a:endParaRPr lang="zh-CN" altLang="en-US" sz="2400">
              <a:solidFill>
                <a:srgbClr val="1E1E1E"/>
              </a:solidFill>
              <a:ea typeface="思源黑体 2" panose="020B0500000000000000" charset="-122"/>
            </a:endParaRPr>
          </a:p>
        </p:txBody>
      </p:sp>
      <p:pic>
        <p:nvPicPr>
          <p:cNvPr id="11" name="图片 10"/>
          <p:cNvPicPr>
            <a:picLocks noChangeAspect="1"/>
          </p:cNvPicPr>
          <p:nvPr>
            <p:custDataLst>
              <p:tags r:id="rId1"/>
            </p:custDataLst>
          </p:nvPr>
        </p:nvPicPr>
        <p:blipFill>
          <a:blip r:embed="rId2"/>
          <a:stretch>
            <a:fillRect/>
          </a:stretch>
        </p:blipFill>
        <p:spPr>
          <a:xfrm>
            <a:off x="9067800" y="3467100"/>
            <a:ext cx="8614410" cy="5211445"/>
          </a:xfrm>
          <a:prstGeom prst="rect">
            <a:avLst/>
          </a:prstGeom>
        </p:spPr>
      </p:pic>
      <p:pic>
        <p:nvPicPr>
          <p:cNvPr id="18" name="图片 17"/>
          <p:cNvPicPr>
            <a:picLocks noChangeAspect="1"/>
          </p:cNvPicPr>
          <p:nvPr>
            <p:custDataLst>
              <p:tags r:id="rId3"/>
            </p:custDataLst>
          </p:nvPr>
        </p:nvPicPr>
        <p:blipFill>
          <a:blip r:embed="rId4"/>
          <a:stretch>
            <a:fillRect/>
          </a:stretch>
        </p:blipFill>
        <p:spPr>
          <a:xfrm>
            <a:off x="762000" y="3771900"/>
            <a:ext cx="7761605" cy="475551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五、模型解读与研究结论</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838200" y="1866900"/>
            <a:ext cx="10306685" cy="813943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模型分析出的有显著影响的属性：性别（</a:t>
            </a:r>
            <a:r>
              <a:rPr lang="en-US" altLang="zh-CN" sz="2400">
                <a:solidFill>
                  <a:srgbClr val="1E1E1E"/>
                </a:solidFill>
                <a:ea typeface="思源黑体 2" panose="020B0500000000000000" charset="-122"/>
              </a:rPr>
              <a:t>Sex</a:t>
            </a:r>
            <a:r>
              <a:rPr lang="zh-CN" altLang="en-US" sz="2400">
                <a:solidFill>
                  <a:srgbClr val="1E1E1E"/>
                </a:solidFill>
                <a:ea typeface="思源黑体 2" panose="020B0500000000000000" charset="-122"/>
              </a:rPr>
              <a:t>）、船票等级（</a:t>
            </a:r>
            <a:r>
              <a:rPr lang="en-US" altLang="zh-CN" sz="2400">
                <a:solidFill>
                  <a:srgbClr val="1E1E1E"/>
                </a:solidFill>
                <a:ea typeface="思源黑体 2" panose="020B0500000000000000" charset="-122"/>
              </a:rPr>
              <a:t>Pclass</a:t>
            </a:r>
            <a:r>
              <a:rPr lang="zh-CN" altLang="en-US" sz="2400">
                <a:solidFill>
                  <a:srgbClr val="1E1E1E"/>
                </a:solidFill>
                <a:ea typeface="思源黑体 2" panose="020B0500000000000000" charset="-122"/>
              </a:rPr>
              <a:t>）、船上同行的兄弟姐妹/配偶数（</a:t>
            </a:r>
            <a:r>
              <a:rPr lang="en-US" altLang="zh-CN" sz="2400">
                <a:solidFill>
                  <a:srgbClr val="1E1E1E"/>
                </a:solidFill>
                <a:ea typeface="思源黑体 2" panose="020B0500000000000000" charset="-122"/>
              </a:rPr>
              <a:t>SibSp</a:t>
            </a:r>
            <a:r>
              <a:rPr lang="zh-CN" altLang="en-US" sz="2400">
                <a:solidFill>
                  <a:srgbClr val="1E1E1E"/>
                </a:solidFill>
                <a:ea typeface="思源黑体 2" panose="020B0500000000000000" charset="-122"/>
              </a:rPr>
              <a:t>）、身份为</a:t>
            </a:r>
            <a:r>
              <a:rPr lang="en-US" altLang="zh-CN" sz="2400">
                <a:solidFill>
                  <a:srgbClr val="1E1E1E"/>
                </a:solidFill>
                <a:ea typeface="思源黑体 2" panose="020B0500000000000000" charset="-122"/>
              </a:rPr>
              <a:t>Master</a:t>
            </a:r>
            <a:r>
              <a:rPr lang="zh-CN" altLang="en-US" sz="2400">
                <a:solidFill>
                  <a:srgbClr val="1E1E1E"/>
                </a:solidFill>
                <a:ea typeface="思源黑体 2" panose="020B0500000000000000" charset="-122"/>
              </a:rPr>
              <a:t>的乘客（TitleCategoryMaster）。</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有一定影响但不够显著的属性：年龄（</a:t>
            </a:r>
            <a:r>
              <a:rPr lang="en-US" altLang="zh-CN" sz="2400">
                <a:solidFill>
                  <a:srgbClr val="1E1E1E"/>
                </a:solidFill>
                <a:ea typeface="思源黑体 2" panose="020B0500000000000000" charset="-122"/>
              </a:rPr>
              <a:t>Age</a:t>
            </a:r>
            <a:r>
              <a:rPr lang="zh-CN" altLang="en-US" sz="2400">
                <a:solidFill>
                  <a:srgbClr val="1E1E1E"/>
                </a:solidFill>
                <a:ea typeface="思源黑体 2" panose="020B0500000000000000" charset="-122"/>
              </a:rPr>
              <a:t>）、船上同行的父母</a:t>
            </a:r>
            <a:r>
              <a:rPr lang="en-US" altLang="zh-CN" sz="2400">
                <a:solidFill>
                  <a:srgbClr val="1E1E1E"/>
                </a:solidFill>
                <a:ea typeface="思源黑体 2" panose="020B0500000000000000" charset="-122"/>
              </a:rPr>
              <a:t>/</a:t>
            </a:r>
            <a:r>
              <a:rPr lang="zh-CN" altLang="en-US" sz="2400">
                <a:solidFill>
                  <a:srgbClr val="1E1E1E"/>
                </a:solidFill>
                <a:ea typeface="思源黑体 2" panose="020B0500000000000000" charset="-122"/>
              </a:rPr>
              <a:t>孩子数（</a:t>
            </a:r>
            <a:r>
              <a:rPr lang="en-US" altLang="zh-CN" sz="2400">
                <a:solidFill>
                  <a:srgbClr val="1E1E1E"/>
                </a:solidFill>
                <a:ea typeface="思源黑体 2" panose="020B0500000000000000" charset="-122"/>
              </a:rPr>
              <a:t>Parch</a:t>
            </a:r>
            <a:r>
              <a:rPr lang="zh-CN" altLang="en-US" sz="2400">
                <a:solidFill>
                  <a:srgbClr val="1E1E1E"/>
                </a:solidFill>
                <a:ea typeface="思源黑体 2" panose="020B0500000000000000" charset="-122"/>
              </a:rPr>
              <a:t>）、是否在港口Cherbourg登船（</a:t>
            </a:r>
            <a:r>
              <a:rPr lang="en-US" altLang="zh-CN" sz="2400">
                <a:solidFill>
                  <a:srgbClr val="1E1E1E"/>
                </a:solidFill>
                <a:ea typeface="思源黑体 2" panose="020B0500000000000000" charset="-122"/>
              </a:rPr>
              <a:t>EmbarkedC</a:t>
            </a:r>
            <a:r>
              <a:rPr lang="zh-CN" altLang="en-US" sz="2400">
                <a:solidFill>
                  <a:srgbClr val="1E1E1E"/>
                </a:solidFill>
                <a:ea typeface="思源黑体 2" panose="020B0500000000000000" charset="-122"/>
              </a:rPr>
              <a:t>）。</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sym typeface="+mn-ea"/>
              </a:rPr>
              <a:t>这与开始时的数据可视化的直观结果是一致的。</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下面继续解读模型。</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计算优势比：</a:t>
            </a:r>
            <a:endParaRPr lang="zh-CN" altLang="en-US" sz="2400">
              <a:solidFill>
                <a:srgbClr val="1E1E1E"/>
              </a:solidFill>
              <a:ea typeface="思源黑体 2" panose="020B0500000000000000" charset="-122"/>
            </a:endParaRPr>
          </a:p>
        </p:txBody>
      </p:sp>
      <p:pic>
        <p:nvPicPr>
          <p:cNvPr id="11" name="图片 10"/>
          <p:cNvPicPr>
            <a:picLocks noChangeAspect="1"/>
          </p:cNvPicPr>
          <p:nvPr>
            <p:custDataLst>
              <p:tags r:id="rId1"/>
            </p:custDataLst>
          </p:nvPr>
        </p:nvPicPr>
        <p:blipFill>
          <a:blip r:embed="rId2"/>
          <a:stretch>
            <a:fillRect/>
          </a:stretch>
        </p:blipFill>
        <p:spPr>
          <a:xfrm>
            <a:off x="2819400" y="6515100"/>
            <a:ext cx="14178280" cy="284353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五、模型解读与研究结论</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838200" y="1866900"/>
            <a:ext cx="10306685" cy="813943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通过分析优势比可以得到：</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endParaRPr lang="zh-CN" altLang="en-US" sz="2400">
              <a:solidFill>
                <a:srgbClr val="1E1E1E"/>
              </a:solidFill>
              <a:ea typeface="思源黑体 2" panose="020B0500000000000000" charset="-122"/>
            </a:endParaRPr>
          </a:p>
        </p:txBody>
      </p:sp>
      <p:pic>
        <p:nvPicPr>
          <p:cNvPr id="17" name="图片 16"/>
          <p:cNvPicPr>
            <a:picLocks noChangeAspect="1"/>
          </p:cNvPicPr>
          <p:nvPr>
            <p:custDataLst>
              <p:tags r:id="rId1"/>
            </p:custDataLst>
          </p:nvPr>
        </p:nvPicPr>
        <p:blipFill>
          <a:blip r:embed="rId2"/>
          <a:stretch>
            <a:fillRect/>
          </a:stretch>
        </p:blipFill>
        <p:spPr>
          <a:xfrm>
            <a:off x="4495800" y="1866900"/>
            <a:ext cx="14178280" cy="2843530"/>
          </a:xfrm>
          <a:prstGeom prst="rect">
            <a:avLst/>
          </a:prstGeom>
        </p:spPr>
      </p:pic>
      <p:pic>
        <p:nvPicPr>
          <p:cNvPr id="16" name="图片 15"/>
          <p:cNvPicPr>
            <a:picLocks noChangeAspect="1"/>
          </p:cNvPicPr>
          <p:nvPr>
            <p:custDataLst>
              <p:tags r:id="rId3"/>
            </p:custDataLst>
          </p:nvPr>
        </p:nvPicPr>
        <p:blipFill>
          <a:blip r:embed="rId4"/>
          <a:stretch>
            <a:fillRect/>
          </a:stretch>
        </p:blipFill>
        <p:spPr>
          <a:xfrm>
            <a:off x="909320" y="3068955"/>
            <a:ext cx="13674090" cy="646049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5865475" cy="768985"/>
          </a:xfrm>
          <a:prstGeom prst="rect">
            <a:avLst/>
          </a:prstGeom>
        </p:spPr>
        <p:txBody>
          <a:bodyPr wrap="square"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五、模型解读与研究结论</a:t>
            </a:r>
            <a:endParaRPr lang="zh-CN" altLang="en-US" sz="5000">
              <a:solidFill>
                <a:srgbClr val="1E1E1E"/>
              </a:solidFill>
              <a:ea typeface="思源宋体 Heavy" panose="02020900000000000000" charset="-122"/>
              <a:sym typeface="+mn-ea"/>
            </a:endParaRPr>
          </a:p>
        </p:txBody>
      </p:sp>
      <p:sp>
        <p:nvSpPr>
          <p:cNvPr id="12" name="TextBox 12"/>
          <p:cNvSpPr txBox="1"/>
          <p:nvPr/>
        </p:nvSpPr>
        <p:spPr>
          <a:xfrm>
            <a:off x="838200" y="1866900"/>
            <a:ext cx="10306685" cy="8139430"/>
          </a:xfrm>
          <a:prstGeom prst="rect">
            <a:avLst/>
          </a:prstGeom>
        </p:spPr>
        <p:txBody>
          <a:bodyPr lIns="0" tIns="0" rIns="0" bIns="0" rtlCol="0" anchor="t">
            <a:noAutofit/>
          </a:bodyPr>
          <a:lstStyle/>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在拟合优度较好、准确率较高的模型下，通过分析优势比，并结合最开始的可视化分析的判断，可以得出以下结论：</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模型分析出的有显著影响的属性：性别（</a:t>
            </a:r>
            <a:r>
              <a:rPr lang="en-US" altLang="zh-CN" sz="2400">
                <a:solidFill>
                  <a:srgbClr val="1E1E1E"/>
                </a:solidFill>
                <a:ea typeface="思源黑体 2" panose="020B0500000000000000" charset="-122"/>
              </a:rPr>
              <a:t>Sex</a:t>
            </a:r>
            <a:r>
              <a:rPr lang="zh-CN" altLang="en-US" sz="2400">
                <a:solidFill>
                  <a:srgbClr val="1E1E1E"/>
                </a:solidFill>
                <a:ea typeface="思源黑体 2" panose="020B0500000000000000" charset="-122"/>
              </a:rPr>
              <a:t>）、船票等级（</a:t>
            </a:r>
            <a:r>
              <a:rPr lang="en-US" altLang="zh-CN" sz="2400">
                <a:solidFill>
                  <a:srgbClr val="1E1E1E"/>
                </a:solidFill>
                <a:ea typeface="思源黑体 2" panose="020B0500000000000000" charset="-122"/>
              </a:rPr>
              <a:t>Pclass</a:t>
            </a:r>
            <a:r>
              <a:rPr lang="zh-CN" altLang="en-US" sz="2400">
                <a:solidFill>
                  <a:srgbClr val="1E1E1E"/>
                </a:solidFill>
                <a:ea typeface="思源黑体 2" panose="020B0500000000000000" charset="-122"/>
              </a:rPr>
              <a:t>）、船上同行的兄弟姐妹/配偶数（</a:t>
            </a:r>
            <a:r>
              <a:rPr lang="en-US" altLang="zh-CN" sz="2400">
                <a:solidFill>
                  <a:srgbClr val="1E1E1E"/>
                </a:solidFill>
                <a:ea typeface="思源黑体 2" panose="020B0500000000000000" charset="-122"/>
              </a:rPr>
              <a:t>SibSp</a:t>
            </a:r>
            <a:r>
              <a:rPr lang="zh-CN" altLang="en-US" sz="2400">
                <a:solidFill>
                  <a:srgbClr val="1E1E1E"/>
                </a:solidFill>
                <a:ea typeface="思源黑体 2" panose="020B0500000000000000" charset="-122"/>
              </a:rPr>
              <a:t>）、身份为</a:t>
            </a:r>
            <a:r>
              <a:rPr lang="en-US" altLang="zh-CN" sz="2400">
                <a:solidFill>
                  <a:srgbClr val="1E1E1E"/>
                </a:solidFill>
                <a:ea typeface="思源黑体 2" panose="020B0500000000000000" charset="-122"/>
              </a:rPr>
              <a:t>Master</a:t>
            </a:r>
            <a:r>
              <a:rPr lang="zh-CN" altLang="en-US" sz="2400">
                <a:solidFill>
                  <a:srgbClr val="1E1E1E"/>
                </a:solidFill>
                <a:ea typeface="思源黑体 2" panose="020B0500000000000000" charset="-122"/>
              </a:rPr>
              <a:t>的乘客（TitleCategoryMaster）。</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有一定影响但不够显著的属性：年龄（</a:t>
            </a:r>
            <a:r>
              <a:rPr lang="en-US" altLang="zh-CN" sz="2400">
                <a:solidFill>
                  <a:srgbClr val="1E1E1E"/>
                </a:solidFill>
                <a:ea typeface="思源黑体 2" panose="020B0500000000000000" charset="-122"/>
              </a:rPr>
              <a:t>Age</a:t>
            </a:r>
            <a:r>
              <a:rPr lang="zh-CN" altLang="en-US" sz="2400">
                <a:solidFill>
                  <a:srgbClr val="1E1E1E"/>
                </a:solidFill>
                <a:ea typeface="思源黑体 2" panose="020B0500000000000000" charset="-122"/>
              </a:rPr>
              <a:t>）、船上同行的父母</a:t>
            </a:r>
            <a:r>
              <a:rPr lang="en-US" altLang="zh-CN" sz="2400">
                <a:solidFill>
                  <a:srgbClr val="1E1E1E"/>
                </a:solidFill>
                <a:ea typeface="思源黑体 2" panose="020B0500000000000000" charset="-122"/>
              </a:rPr>
              <a:t>/</a:t>
            </a:r>
            <a:r>
              <a:rPr lang="zh-CN" altLang="en-US" sz="2400">
                <a:solidFill>
                  <a:srgbClr val="1E1E1E"/>
                </a:solidFill>
                <a:ea typeface="思源黑体 2" panose="020B0500000000000000" charset="-122"/>
              </a:rPr>
              <a:t>孩子数（</a:t>
            </a:r>
            <a:r>
              <a:rPr lang="en-US" altLang="zh-CN" sz="2400">
                <a:solidFill>
                  <a:srgbClr val="1E1E1E"/>
                </a:solidFill>
                <a:ea typeface="思源黑体 2" panose="020B0500000000000000" charset="-122"/>
              </a:rPr>
              <a:t>Parch</a:t>
            </a:r>
            <a:r>
              <a:rPr lang="zh-CN" altLang="en-US" sz="2400">
                <a:solidFill>
                  <a:srgbClr val="1E1E1E"/>
                </a:solidFill>
                <a:ea typeface="思源黑体 2" panose="020B0500000000000000" charset="-122"/>
              </a:rPr>
              <a:t>）、是否在港口Cherbourg登船（</a:t>
            </a:r>
            <a:r>
              <a:rPr lang="en-US" altLang="zh-CN" sz="2400">
                <a:solidFill>
                  <a:srgbClr val="1E1E1E"/>
                </a:solidFill>
                <a:ea typeface="思源黑体 2" panose="020B0500000000000000" charset="-122"/>
              </a:rPr>
              <a:t>EmbarkedC</a:t>
            </a:r>
            <a:r>
              <a:rPr lang="zh-CN" altLang="en-US" sz="2400">
                <a:solidFill>
                  <a:srgbClr val="1E1E1E"/>
                </a:solidFill>
                <a:ea typeface="思源黑体 2" panose="020B0500000000000000" charset="-122"/>
              </a:rPr>
              <a:t>）。</a:t>
            </a:r>
            <a:endParaRPr lang="zh-CN" altLang="en-US" sz="2400">
              <a:solidFill>
                <a:srgbClr val="1E1E1E"/>
              </a:solidFill>
              <a:ea typeface="思源黑体 2" panose="020B0500000000000000" charset="-122"/>
            </a:endParaRPr>
          </a:p>
          <a:p>
            <a:pPr indent="0" algn="just">
              <a:lnSpc>
                <a:spcPct val="200000"/>
              </a:lnSpc>
              <a:buFont typeface="Arial" panose="020B0604020202020204" pitchFamily="34" charset="0"/>
              <a:buNone/>
            </a:pPr>
            <a:r>
              <a:rPr lang="zh-CN" altLang="en-US" sz="2400">
                <a:solidFill>
                  <a:srgbClr val="1E1E1E"/>
                </a:solidFill>
                <a:ea typeface="思源黑体 2" panose="020B0500000000000000" charset="-122"/>
              </a:rPr>
              <a:t>经过如上图示并综合模型分析结果可以得出结论：</a:t>
            </a:r>
            <a:r>
              <a:rPr lang="zh-CN" altLang="en-US" sz="2400" b="1">
                <a:solidFill>
                  <a:srgbClr val="1E1E1E"/>
                </a:solidFill>
                <a:highlight>
                  <a:srgbClr val="FFFF00"/>
                </a:highlight>
                <a:ea typeface="思源黑体 2" panose="020B0500000000000000" charset="-122"/>
              </a:rPr>
              <a:t>生存率和性别、票级、兄弟姐妹/配偶数关系较大，女性、票级越高、有一到两个同行者存活率更高，同时也与年龄有微弱的关系，年龄更小的相对存活率高些，同时有一个特殊的发现，即身份为Master的人存活率普遍高于其他人。</a:t>
            </a:r>
            <a:endParaRPr lang="zh-CN" altLang="en-US" sz="2400" b="1">
              <a:solidFill>
                <a:srgbClr val="1E1E1E"/>
              </a:solidFill>
              <a:highlight>
                <a:srgbClr val="FFFF00"/>
              </a:highlight>
              <a:ea typeface="思源黑体 2" panose="020B0500000000000000" charset="-122"/>
            </a:endParaRPr>
          </a:p>
        </p:txBody>
      </p:sp>
      <p:pic>
        <p:nvPicPr>
          <p:cNvPr id="18" name="图片 17"/>
          <p:cNvPicPr>
            <a:picLocks noChangeAspect="1"/>
          </p:cNvPicPr>
          <p:nvPr>
            <p:custDataLst>
              <p:tags r:id="rId1"/>
            </p:custDataLst>
          </p:nvPr>
        </p:nvPicPr>
        <p:blipFill>
          <a:blip r:embed="rId2"/>
          <a:stretch>
            <a:fillRect/>
          </a:stretch>
        </p:blipFill>
        <p:spPr>
          <a:xfrm>
            <a:off x="11658600" y="723900"/>
            <a:ext cx="3693795" cy="2152015"/>
          </a:xfrm>
          <a:prstGeom prst="rect">
            <a:avLst/>
          </a:prstGeom>
        </p:spPr>
      </p:pic>
      <p:pic>
        <p:nvPicPr>
          <p:cNvPr id="26" name="图片 25"/>
          <p:cNvPicPr>
            <a:picLocks noChangeAspect="1"/>
          </p:cNvPicPr>
          <p:nvPr>
            <p:custDataLst>
              <p:tags r:id="rId3"/>
            </p:custDataLst>
          </p:nvPr>
        </p:nvPicPr>
        <p:blipFill>
          <a:blip r:embed="rId4"/>
          <a:stretch>
            <a:fillRect/>
          </a:stretch>
        </p:blipFill>
        <p:spPr>
          <a:xfrm>
            <a:off x="11430000" y="4047490"/>
            <a:ext cx="4372610" cy="2670175"/>
          </a:xfrm>
          <a:prstGeom prst="rect">
            <a:avLst/>
          </a:prstGeom>
        </p:spPr>
      </p:pic>
      <p:pic>
        <p:nvPicPr>
          <p:cNvPr id="27" name="图片 26"/>
          <p:cNvPicPr>
            <a:picLocks noChangeAspect="1"/>
          </p:cNvPicPr>
          <p:nvPr>
            <p:custDataLst>
              <p:tags r:id="rId5"/>
            </p:custDataLst>
          </p:nvPr>
        </p:nvPicPr>
        <p:blipFill>
          <a:blip r:embed="rId6"/>
          <a:stretch>
            <a:fillRect/>
          </a:stretch>
        </p:blipFill>
        <p:spPr>
          <a:xfrm>
            <a:off x="14325600" y="6515100"/>
            <a:ext cx="4196080" cy="2553970"/>
          </a:xfrm>
          <a:prstGeom prst="rect">
            <a:avLst/>
          </a:prstGeom>
        </p:spPr>
      </p:pic>
      <p:pic>
        <p:nvPicPr>
          <p:cNvPr id="19" name="图片 18"/>
          <p:cNvPicPr>
            <a:picLocks noChangeAspect="1"/>
          </p:cNvPicPr>
          <p:nvPr>
            <p:custDataLst>
              <p:tags r:id="rId7"/>
            </p:custDataLst>
          </p:nvPr>
        </p:nvPicPr>
        <p:blipFill>
          <a:blip r:embed="rId8"/>
          <a:stretch>
            <a:fillRect/>
          </a:stretch>
        </p:blipFill>
        <p:spPr>
          <a:xfrm>
            <a:off x="14249400" y="2705100"/>
            <a:ext cx="4504690" cy="2680970"/>
          </a:xfrm>
          <a:prstGeom prst="rect">
            <a:avLst/>
          </a:prstGeom>
        </p:spPr>
      </p:pic>
      <p:pic>
        <p:nvPicPr>
          <p:cNvPr id="28" name="图片 27"/>
          <p:cNvPicPr>
            <a:picLocks noChangeAspect="1"/>
          </p:cNvPicPr>
          <p:nvPr>
            <p:custDataLst>
              <p:tags r:id="rId9"/>
            </p:custDataLst>
          </p:nvPr>
        </p:nvPicPr>
        <p:blipFill>
          <a:blip r:embed="rId10"/>
          <a:stretch>
            <a:fillRect/>
          </a:stretch>
        </p:blipFill>
        <p:spPr>
          <a:xfrm>
            <a:off x="11393170" y="7774305"/>
            <a:ext cx="3698875" cy="22447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11" name="TextBox 11"/>
          <p:cNvSpPr txBox="1"/>
          <p:nvPr/>
        </p:nvSpPr>
        <p:spPr>
          <a:xfrm>
            <a:off x="2285760" y="3009693"/>
            <a:ext cx="3779513" cy="560070"/>
          </a:xfrm>
          <a:prstGeom prst="rect">
            <a:avLst/>
          </a:prstGeom>
        </p:spPr>
        <p:txBody>
          <a:bodyPr lIns="0" tIns="0" rIns="0" bIns="0" rtlCol="0" anchor="t">
            <a:spAutoFit/>
          </a:bodyPr>
          <a:lstStyle/>
          <a:p>
            <a:pPr>
              <a:lnSpc>
                <a:spcPts val="4370"/>
              </a:lnSpc>
            </a:pPr>
            <a:r>
              <a:rPr lang="zh-CN" altLang="en-US" sz="3600">
                <a:solidFill>
                  <a:srgbClr val="1E1E1E"/>
                </a:solidFill>
                <a:ea typeface="思源黑体 2 Bold" panose="020B0800000000000000" charset="-122"/>
              </a:rPr>
              <a:t>一、</a:t>
            </a:r>
            <a:r>
              <a:rPr lang="en-US" sz="3600">
                <a:solidFill>
                  <a:srgbClr val="1E1E1E"/>
                </a:solidFill>
                <a:ea typeface="思源黑体 2 Bold" panose="020B0800000000000000" charset="-122"/>
              </a:rPr>
              <a:t>数据预处理</a:t>
            </a:r>
            <a:endParaRPr lang="en-US" sz="3600">
              <a:solidFill>
                <a:srgbClr val="1E1E1E"/>
              </a:solidFill>
              <a:ea typeface="思源黑体 2 Bold" panose="020B0800000000000000" charset="-122"/>
            </a:endParaRPr>
          </a:p>
        </p:txBody>
      </p:sp>
      <p:sp>
        <p:nvSpPr>
          <p:cNvPr id="12" name="TextBox 12"/>
          <p:cNvSpPr txBox="1"/>
          <p:nvPr/>
        </p:nvSpPr>
        <p:spPr>
          <a:xfrm>
            <a:off x="2286000" y="3677285"/>
            <a:ext cx="6010275" cy="5469890"/>
          </a:xfrm>
          <a:prstGeom prst="rect">
            <a:avLst/>
          </a:prstGeom>
        </p:spPr>
        <p:txBody>
          <a:bodyPr lIns="0" tIns="0" rIns="0" bIns="0" rtlCol="0" anchor="t">
            <a:noAutofit/>
          </a:bodyPr>
          <a:lstStyle/>
          <a:p>
            <a:pPr marL="285750" indent="-285750" algn="just">
              <a:lnSpc>
                <a:spcPct val="200000"/>
              </a:lnSpc>
              <a:buFont typeface="Arial" panose="020B0604020202020204" pitchFamily="34" charset="0"/>
              <a:buChar char="•"/>
            </a:pPr>
            <a:r>
              <a:rPr lang="en-US" sz="2400">
                <a:solidFill>
                  <a:srgbClr val="1E1E1E"/>
                </a:solidFill>
                <a:ea typeface="思源黑体 2" panose="020B0500000000000000" charset="-122"/>
              </a:rPr>
              <a:t>删除缺失值</a:t>
            </a:r>
            <a:endParaRPr lang="en-US" sz="2400">
              <a:solidFill>
                <a:srgbClr val="1E1E1E"/>
              </a:solidFill>
              <a:ea typeface="思源黑体 2" panose="020B0500000000000000" charset="-122"/>
            </a:endParaRPr>
          </a:p>
          <a:p>
            <a:pPr marL="285750" indent="-285750" algn="just">
              <a:lnSpc>
                <a:spcPct val="200000"/>
              </a:lnSpc>
              <a:buFont typeface="Arial" panose="020B0604020202020204" pitchFamily="34" charset="0"/>
              <a:buChar char="•"/>
            </a:pPr>
            <a:r>
              <a:rPr lang="en-US" sz="2400">
                <a:solidFill>
                  <a:srgbClr val="1E1E1E"/>
                </a:solidFill>
                <a:ea typeface="思源黑体 2" panose="020B0500000000000000" charset="-122"/>
              </a:rPr>
              <a:t>数据去重</a:t>
            </a:r>
            <a:endParaRPr lang="en-US" sz="2400">
              <a:solidFill>
                <a:srgbClr val="1E1E1E"/>
              </a:solidFill>
              <a:ea typeface="思源黑体 2" panose="020B0500000000000000" charset="-122"/>
            </a:endParaRPr>
          </a:p>
          <a:p>
            <a:pPr marL="285750" indent="-285750" algn="just">
              <a:lnSpc>
                <a:spcPct val="200000"/>
              </a:lnSpc>
              <a:buFont typeface="Arial" panose="020B0604020202020204" pitchFamily="34" charset="0"/>
              <a:buChar char="•"/>
            </a:pPr>
            <a:r>
              <a:rPr lang="en-US" sz="2400">
                <a:solidFill>
                  <a:srgbClr val="1E1E1E"/>
                </a:solidFill>
                <a:ea typeface="思源黑体 2" panose="020B0500000000000000" charset="-122"/>
              </a:rPr>
              <a:t>数据过滤，保证各种rate在0~100之间</a:t>
            </a:r>
            <a:endParaRPr lang="en-US" sz="2400">
              <a:solidFill>
                <a:srgbClr val="1E1E1E"/>
              </a:solidFill>
              <a:ea typeface="思源黑体 2" panose="020B0500000000000000" charset="-122"/>
            </a:endParaRPr>
          </a:p>
          <a:p>
            <a:pPr marL="285750" indent="-285750" algn="just">
              <a:lnSpc>
                <a:spcPct val="200000"/>
              </a:lnSpc>
              <a:buFont typeface="Arial" panose="020B0604020202020204" pitchFamily="34" charset="0"/>
              <a:buChar char="•"/>
            </a:pPr>
            <a:r>
              <a:rPr lang="zh-CN" altLang="en-US" sz="2400">
                <a:solidFill>
                  <a:srgbClr val="1E1E1E"/>
                </a:solidFill>
                <a:ea typeface="思源黑体 2" panose="020B0500000000000000" charset="-122"/>
              </a:rPr>
              <a:t>处理异常值（很多</a:t>
            </a:r>
            <a:r>
              <a:rPr lang="en-US" altLang="zh-CN" sz="2400">
                <a:solidFill>
                  <a:srgbClr val="1E1E1E"/>
                </a:solidFill>
                <a:ea typeface="思源黑体 2" panose="020B0500000000000000" charset="-122"/>
              </a:rPr>
              <a:t>0</a:t>
            </a:r>
            <a:r>
              <a:rPr lang="zh-CN" altLang="en-US" sz="2400">
                <a:solidFill>
                  <a:srgbClr val="1E1E1E"/>
                </a:solidFill>
                <a:ea typeface="思源黑体 2" panose="020B0500000000000000" charset="-122"/>
              </a:rPr>
              <a:t>）</a:t>
            </a:r>
            <a:endParaRPr lang="zh-CN" altLang="en-US" sz="2400">
              <a:solidFill>
                <a:srgbClr val="1E1E1E"/>
              </a:solidFill>
              <a:ea typeface="思源黑体 2" panose="020B0500000000000000" charset="-122"/>
            </a:endParaRPr>
          </a:p>
          <a:p>
            <a:pPr marL="742950" lvl="1" indent="-285750" algn="just">
              <a:lnSpc>
                <a:spcPct val="200000"/>
              </a:lnSpc>
              <a:buFont typeface="Arial" panose="020B0604020202020204" pitchFamily="34" charset="0"/>
              <a:buChar char="•"/>
            </a:pPr>
            <a:r>
              <a:rPr lang="zh-CN" altLang="en-US" sz="2400">
                <a:solidFill>
                  <a:srgbClr val="1E1E1E"/>
                </a:solidFill>
                <a:ea typeface="思源黑体 2" panose="020B0500000000000000" charset="-122"/>
              </a:rPr>
              <a:t>将一行中</a:t>
            </a:r>
            <a:r>
              <a:rPr lang="en-US" altLang="zh-CN" sz="2400">
                <a:solidFill>
                  <a:srgbClr val="1E1E1E"/>
                </a:solidFill>
                <a:ea typeface="思源黑体 2" panose="020B0500000000000000" charset="-122"/>
              </a:rPr>
              <a:t>0</a:t>
            </a:r>
            <a:r>
              <a:rPr lang="zh-CN" altLang="en-US" sz="2400">
                <a:solidFill>
                  <a:srgbClr val="1E1E1E"/>
                </a:solidFill>
                <a:ea typeface="思源黑体 2" panose="020B0500000000000000" charset="-122"/>
              </a:rPr>
              <a:t>的个数大于</a:t>
            </a:r>
            <a:r>
              <a:rPr lang="en-US" altLang="zh-CN" sz="2400">
                <a:solidFill>
                  <a:srgbClr val="1E1E1E"/>
                </a:solidFill>
                <a:ea typeface="思源黑体 2" panose="020B0500000000000000" charset="-122"/>
              </a:rPr>
              <a:t>15</a:t>
            </a:r>
            <a:r>
              <a:rPr lang="zh-CN" altLang="en-US" sz="2400">
                <a:solidFill>
                  <a:srgbClr val="1E1E1E"/>
                </a:solidFill>
                <a:ea typeface="思源黑体 2" panose="020B0500000000000000" charset="-122"/>
              </a:rPr>
              <a:t>个的整行</a:t>
            </a:r>
            <a:r>
              <a:rPr lang="zh-CN" altLang="en-US" sz="2400">
                <a:solidFill>
                  <a:srgbClr val="1E1E1E"/>
                </a:solidFill>
                <a:ea typeface="思源黑体 2" panose="020B0500000000000000" charset="-122"/>
              </a:rPr>
              <a:t>删掉</a:t>
            </a:r>
            <a:endParaRPr lang="zh-CN" altLang="en-US" sz="2400">
              <a:solidFill>
                <a:srgbClr val="1E1E1E"/>
              </a:solidFill>
              <a:ea typeface="思源黑体 2" panose="020B0500000000000000" charset="-122"/>
            </a:endParaRPr>
          </a:p>
          <a:p>
            <a:pPr marL="742950" lvl="1" indent="-285750" algn="just">
              <a:lnSpc>
                <a:spcPct val="200000"/>
              </a:lnSpc>
              <a:buFont typeface="Arial" panose="020B0604020202020204" pitchFamily="34" charset="0"/>
              <a:buChar char="•"/>
            </a:pPr>
            <a:r>
              <a:rPr lang="zh-CN" altLang="en-US" sz="2400">
                <a:solidFill>
                  <a:srgbClr val="1E1E1E"/>
                </a:solidFill>
                <a:ea typeface="思源黑体 2" panose="020B0500000000000000" charset="-122"/>
              </a:rPr>
              <a:t>将</a:t>
            </a:r>
            <a:r>
              <a:rPr lang="en-US" altLang="zh-CN" sz="2400">
                <a:solidFill>
                  <a:srgbClr val="1E1E1E"/>
                </a:solidFill>
                <a:ea typeface="思源黑体 2" panose="020B0500000000000000" charset="-122"/>
              </a:rPr>
              <a:t>0</a:t>
            </a:r>
            <a:r>
              <a:rPr lang="zh-CN" altLang="en-US" sz="2400">
                <a:solidFill>
                  <a:srgbClr val="1E1E1E"/>
                </a:solidFill>
                <a:ea typeface="思源黑体 2" panose="020B0500000000000000" charset="-122"/>
              </a:rPr>
              <a:t>替换成每一列</a:t>
            </a:r>
            <a:r>
              <a:rPr lang="zh-CN" altLang="en-US" sz="2400">
                <a:solidFill>
                  <a:srgbClr val="1E1E1E"/>
                </a:solidFill>
                <a:ea typeface="思源黑体 2" panose="020B0500000000000000" charset="-122"/>
              </a:rPr>
              <a:t>的中位数</a:t>
            </a:r>
            <a:endParaRPr lang="zh-CN" altLang="en-US" sz="2400">
              <a:solidFill>
                <a:srgbClr val="1E1E1E"/>
              </a:solidFill>
              <a:ea typeface="思源黑体 2" panose="020B0500000000000000" charset="-122"/>
            </a:endParaRPr>
          </a:p>
          <a:p>
            <a:pPr marL="742950" lvl="1" indent="-285750" algn="just">
              <a:lnSpc>
                <a:spcPct val="200000"/>
              </a:lnSpc>
              <a:buFont typeface="Arial" panose="020B0604020202020204" pitchFamily="34" charset="0"/>
              <a:buChar char="•"/>
            </a:pPr>
            <a:endParaRPr lang="zh-CN" altLang="en-US" sz="2400">
              <a:solidFill>
                <a:srgbClr val="1E1E1E"/>
              </a:solidFill>
              <a:ea typeface="思源黑体 2" panose="020B0500000000000000" charset="-122"/>
            </a:endParaRPr>
          </a:p>
        </p:txBody>
      </p:sp>
      <p:grpSp>
        <p:nvGrpSpPr>
          <p:cNvPr id="13" name="Group 13"/>
          <p:cNvGrpSpPr/>
          <p:nvPr/>
        </p:nvGrpSpPr>
        <p:grpSpPr>
          <a:xfrm rot="0">
            <a:off x="12958641" y="1283328"/>
            <a:ext cx="8601318" cy="860131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217797" y="8596182"/>
            <a:ext cx="3381637" cy="33816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3" name="TextBox 23"/>
          <p:cNvSpPr txBox="1"/>
          <p:nvPr/>
        </p:nvSpPr>
        <p:spPr>
          <a:xfrm>
            <a:off x="1494155" y="916305"/>
            <a:ext cx="12315825" cy="768985"/>
          </a:xfrm>
          <a:prstGeom prst="rect">
            <a:avLst/>
          </a:prstGeom>
        </p:spPr>
        <p:txBody>
          <a:bodyPr wrap="square" lIns="0" tIns="0" rIns="0" bIns="0" rtlCol="0" anchor="t">
            <a:spAutoFit/>
          </a:bodyPr>
          <a:lstStyle/>
          <a:p>
            <a:pPr>
              <a:lnSpc>
                <a:spcPts val="6000"/>
              </a:lnSpc>
            </a:pPr>
            <a:r>
              <a:rPr lang="en-US" sz="5000" b="1">
                <a:solidFill>
                  <a:srgbClr val="1E1E1E"/>
                </a:solidFill>
                <a:ea typeface="思源宋体 Heavy" panose="02020900000000000000" charset="-122"/>
                <a:sym typeface="+mn-ea"/>
              </a:rPr>
              <a:t>Task1</a:t>
            </a:r>
            <a:r>
              <a:rPr lang="zh-CN" altLang="en-US" sz="5000" b="1">
                <a:solidFill>
                  <a:srgbClr val="1E1E1E"/>
                </a:solidFill>
                <a:ea typeface="思源宋体 Heavy" panose="02020900000000000000" charset="-122"/>
                <a:sym typeface="+mn-ea"/>
              </a:rPr>
              <a:t>：</a:t>
            </a:r>
            <a:r>
              <a:rPr lang="en-US" sz="5000">
                <a:solidFill>
                  <a:srgbClr val="1E1E1E"/>
                </a:solidFill>
                <a:ea typeface="思源宋体 Heavy" panose="02020900000000000000" charset="-122"/>
              </a:rPr>
              <a:t>建</a:t>
            </a:r>
            <a:r>
              <a:rPr lang="zh-CN" altLang="en-US" sz="5000">
                <a:solidFill>
                  <a:srgbClr val="1E1E1E"/>
                </a:solidFill>
                <a:ea typeface="思源宋体 Heavy" panose="02020900000000000000" charset="-122"/>
              </a:rPr>
              <a:t>立高</a:t>
            </a:r>
            <a:r>
              <a:rPr lang="en-US" sz="5000">
                <a:solidFill>
                  <a:srgbClr val="1E1E1E"/>
                </a:solidFill>
                <a:ea typeface="思源宋体 Heavy" panose="02020900000000000000" charset="-122"/>
              </a:rPr>
              <a:t>等教育总⼊学⼈数预测模型</a:t>
            </a:r>
            <a:endParaRPr lang="en-US" sz="5000">
              <a:solidFill>
                <a:srgbClr val="1E1E1E"/>
              </a:solidFill>
              <a:ea typeface="思源宋体 Heavy" panose="02020900000000000000" charset="-122"/>
            </a:endParaRPr>
          </a:p>
        </p:txBody>
      </p:sp>
      <p:pic>
        <p:nvPicPr>
          <p:cNvPr id="24" name="图片 23"/>
          <p:cNvPicPr>
            <a:picLocks noChangeAspect="1"/>
          </p:cNvPicPr>
          <p:nvPr>
            <p:custDataLst>
              <p:tags r:id="rId1"/>
            </p:custDataLst>
          </p:nvPr>
        </p:nvPicPr>
        <p:blipFill>
          <a:blip r:embed="rId2"/>
          <a:stretch>
            <a:fillRect/>
          </a:stretch>
        </p:blipFill>
        <p:spPr>
          <a:xfrm>
            <a:off x="9067800" y="3086100"/>
            <a:ext cx="7853680" cy="2186305"/>
          </a:xfrm>
          <a:prstGeom prst="rect">
            <a:avLst/>
          </a:prstGeom>
        </p:spPr>
      </p:pic>
      <p:pic>
        <p:nvPicPr>
          <p:cNvPr id="25" name="图片 24"/>
          <p:cNvPicPr>
            <a:picLocks noChangeAspect="1"/>
          </p:cNvPicPr>
          <p:nvPr>
            <p:custDataLst>
              <p:tags r:id="rId3"/>
            </p:custDataLst>
          </p:nvPr>
        </p:nvPicPr>
        <p:blipFill>
          <a:blip r:embed="rId4"/>
          <a:stretch>
            <a:fillRect/>
          </a:stretch>
        </p:blipFill>
        <p:spPr>
          <a:xfrm>
            <a:off x="8991600" y="5600700"/>
            <a:ext cx="7929880" cy="387858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599679" y="6963586"/>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4413412" y="-3036005"/>
            <a:ext cx="8129410" cy="8129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5841589" y="7632407"/>
            <a:ext cx="3251786" cy="32517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729186" y="4152234"/>
            <a:ext cx="1982532" cy="19825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453886" y="2198211"/>
            <a:ext cx="670231" cy="67023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3008462" y="7632407"/>
            <a:ext cx="908954" cy="9089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502853" y="7564467"/>
            <a:ext cx="6927647" cy="692764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5242682" y="-1312574"/>
            <a:ext cx="7021570" cy="702157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6" name="TextBox 26"/>
          <p:cNvSpPr txBox="1"/>
          <p:nvPr/>
        </p:nvSpPr>
        <p:spPr>
          <a:xfrm>
            <a:off x="4370584" y="4107949"/>
            <a:ext cx="9546832" cy="1411988"/>
          </a:xfrm>
          <a:prstGeom prst="rect">
            <a:avLst/>
          </a:prstGeom>
        </p:spPr>
        <p:txBody>
          <a:bodyPr lIns="0" tIns="0" rIns="0" bIns="0" rtlCol="0" anchor="t">
            <a:spAutoFit/>
          </a:bodyPr>
          <a:lstStyle/>
          <a:p>
            <a:pPr marL="0" lvl="0" indent="0" algn="ctr">
              <a:lnSpc>
                <a:spcPts val="11350"/>
              </a:lnSpc>
              <a:spcBef>
                <a:spcPct val="0"/>
              </a:spcBef>
            </a:pPr>
            <a:r>
              <a:rPr lang="en-US" sz="8600">
                <a:solidFill>
                  <a:srgbClr val="1E1E1E"/>
                </a:solidFill>
                <a:ea typeface="思源宋体 Heavy" panose="02020900000000000000" charset="-122"/>
              </a:rPr>
              <a:t>三、时序模型</a:t>
            </a:r>
            <a:endParaRPr lang="en-US" sz="8600">
              <a:solidFill>
                <a:srgbClr val="1E1E1E"/>
              </a:solidFill>
              <a:ea typeface="思源宋体 Heavy" panose="02020900000000000000" charset="-122"/>
            </a:endParaRPr>
          </a:p>
        </p:txBody>
      </p:sp>
      <p:sp>
        <p:nvSpPr>
          <p:cNvPr id="27" name="TextBox 27"/>
          <p:cNvSpPr txBox="1"/>
          <p:nvPr/>
        </p:nvSpPr>
        <p:spPr>
          <a:xfrm>
            <a:off x="4749045" y="3752039"/>
            <a:ext cx="8789911" cy="381000"/>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3779A0"/>
                </a:solidFill>
                <a:latin typeface="思源宋体 Medium" panose="02020500000000000000" charset="-122"/>
              </a:rPr>
              <a:t>Timing Model</a:t>
            </a:r>
            <a:endParaRPr lang="en-US" sz="2500">
              <a:solidFill>
                <a:srgbClr val="3779A0"/>
              </a:solidFill>
              <a:latin typeface="思源宋体 Medium" panose="02020500000000000000" charset="-122"/>
            </a:endParaRPr>
          </a:p>
        </p:txBody>
      </p:sp>
      <p:sp>
        <p:nvSpPr>
          <p:cNvPr id="28" name="TextBox 28"/>
          <p:cNvSpPr txBox="1"/>
          <p:nvPr/>
        </p:nvSpPr>
        <p:spPr>
          <a:xfrm>
            <a:off x="3874588" y="5889547"/>
            <a:ext cx="10538823" cy="1302639"/>
          </a:xfrm>
          <a:prstGeom prst="rect">
            <a:avLst/>
          </a:prstGeom>
        </p:spPr>
        <p:txBody>
          <a:bodyPr lIns="0" tIns="0" rIns="0" bIns="0" rtlCol="0" anchor="t">
            <a:spAutoFit/>
          </a:bodyPr>
          <a:lstStyle/>
          <a:p>
            <a:pPr algn="ctr">
              <a:lnSpc>
                <a:spcPts val="2690"/>
              </a:lnSpc>
            </a:pPr>
            <a:r>
              <a:rPr lang="en-US" sz="1600">
                <a:solidFill>
                  <a:srgbClr val="1E1E1E"/>
                </a:solidFill>
                <a:latin typeface="思源黑体 2" panose="020B0500000000000000" charset="-122"/>
                <a:ea typeface="思源黑体 2" panose="020B0500000000000000" charset="-122"/>
              </a:rPr>
              <a:t>现有从 www.nasdaq.com 通过网络抓取收集的信息，共包含25161行，每行代表特定公司在给定日期的股价和交易量，例如苹果、星巴克、微软、思科系统、高通、Meta、亚马逊、特斯拉、Advanced Micro Devices和Netflix。请对这些公司的数据进行统计分析，希望您能够为投资者提出可靠并宝贵的建议。</a:t>
            </a:r>
            <a:endParaRPr lang="en-US" sz="1600">
              <a:solidFill>
                <a:srgbClr val="1E1E1E"/>
              </a:solidFill>
              <a:latin typeface="思源黑体 2" panose="020B0500000000000000" charset="-122"/>
              <a:ea typeface="思源黑体 2" panose="020B0500000000000000" charset="-122"/>
            </a:endParaRPr>
          </a:p>
          <a:p>
            <a:pPr algn="ctr">
              <a:lnSpc>
                <a:spcPts val="2690"/>
              </a:lnSpc>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622173" y="2116766"/>
            <a:ext cx="7274541" cy="4949511"/>
            <a:chOff x="0" y="0"/>
            <a:chExt cx="1163307" cy="791500"/>
          </a:xfrm>
        </p:grpSpPr>
        <p:sp>
          <p:nvSpPr>
            <p:cNvPr id="3" name="Freeform 3"/>
            <p:cNvSpPr/>
            <p:nvPr/>
          </p:nvSpPr>
          <p:spPr>
            <a:xfrm>
              <a:off x="0" y="0"/>
              <a:ext cx="1163307" cy="791500"/>
            </a:xfrm>
            <a:custGeom>
              <a:avLst/>
              <a:gdLst/>
              <a:ahLst/>
              <a:cxnLst/>
              <a:rect l="l" t="t" r="r" b="b"/>
              <a:pathLst>
                <a:path w="1163307" h="791500">
                  <a:moveTo>
                    <a:pt x="0" y="0"/>
                  </a:moveTo>
                  <a:lnTo>
                    <a:pt x="1163307" y="0"/>
                  </a:lnTo>
                  <a:lnTo>
                    <a:pt x="1163307" y="791500"/>
                  </a:lnTo>
                  <a:lnTo>
                    <a:pt x="0" y="791500"/>
                  </a:lnTo>
                  <a:close/>
                </a:path>
              </a:pathLst>
            </a:custGeom>
            <a:solidFill>
              <a:srgbClr val="F4E2E4"/>
            </a:solidFill>
            <a:ln cap="sq">
              <a:noFill/>
              <a:prstDash val="solid"/>
              <a:miter/>
            </a:ln>
          </p:spPr>
        </p:sp>
        <p:sp>
          <p:nvSpPr>
            <p:cNvPr id="4" name="TextBox 4"/>
            <p:cNvSpPr txBox="1"/>
            <p:nvPr/>
          </p:nvSpPr>
          <p:spPr>
            <a:xfrm>
              <a:off x="0" y="-95250"/>
              <a:ext cx="1163307" cy="886750"/>
            </a:xfrm>
            <a:prstGeom prst="rect">
              <a:avLst/>
            </a:prstGeom>
          </p:spPr>
          <p:txBody>
            <a:bodyPr lIns="50800" tIns="50800" rIns="50800" bIns="50800" rtlCol="0" anchor="ctr"/>
            <a:lstStyle/>
            <a:p>
              <a:pPr algn="ctr">
                <a:lnSpc>
                  <a:spcPts val="3695"/>
                </a:lnSpc>
              </a:pPr>
            </a:p>
          </p:txBody>
        </p:sp>
      </p:grpSp>
      <p:grpSp>
        <p:nvGrpSpPr>
          <p:cNvPr id="5" name="Group 5"/>
          <p:cNvGrpSpPr/>
          <p:nvPr/>
        </p:nvGrpSpPr>
        <p:grpSpPr>
          <a:xfrm rot="0">
            <a:off x="-2192741" y="-698867"/>
            <a:ext cx="3211916" cy="3211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865097" y="-17943"/>
            <a:ext cx="2774210" cy="27742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254885" y="-454477"/>
            <a:ext cx="908954" cy="9089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2958641" y="1283328"/>
            <a:ext cx="8601318" cy="860131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217797" y="8596182"/>
            <a:ext cx="3381637" cy="338163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0" name="Freeform 20"/>
          <p:cNvSpPr/>
          <p:nvPr/>
        </p:nvSpPr>
        <p:spPr>
          <a:xfrm>
            <a:off x="7086352" y="532508"/>
            <a:ext cx="10077144" cy="3307765"/>
          </a:xfrm>
          <a:custGeom>
            <a:avLst/>
            <a:gdLst/>
            <a:ahLst/>
            <a:cxnLst/>
            <a:rect l="l" t="t" r="r" b="b"/>
            <a:pathLst>
              <a:path w="10077144" h="3307765">
                <a:moveTo>
                  <a:pt x="0" y="0"/>
                </a:moveTo>
                <a:lnTo>
                  <a:pt x="10077145" y="0"/>
                </a:lnTo>
                <a:lnTo>
                  <a:pt x="10077145" y="3307765"/>
                </a:lnTo>
                <a:lnTo>
                  <a:pt x="0" y="3307765"/>
                </a:lnTo>
                <a:lnTo>
                  <a:pt x="0" y="0"/>
                </a:lnTo>
                <a:close/>
              </a:path>
            </a:pathLst>
          </a:custGeom>
          <a:blipFill>
            <a:blip r:embed="rId1"/>
            <a:stretch>
              <a:fillRect/>
            </a:stretch>
          </a:blipFill>
        </p:spPr>
      </p:sp>
      <p:graphicFrame>
        <p:nvGraphicFramePr>
          <p:cNvPr id="21" name="Table 21"/>
          <p:cNvGraphicFramePr>
            <a:graphicFrameLocks noGrp="1"/>
          </p:cNvGraphicFramePr>
          <p:nvPr/>
        </p:nvGraphicFramePr>
        <p:xfrm>
          <a:off x="581514" y="7705594"/>
          <a:ext cx="7315200" cy="1781176"/>
        </p:xfrm>
        <a:graphic>
          <a:graphicData uri="http://schemas.openxmlformats.org/drawingml/2006/table">
            <a:tbl>
              <a:tblPr/>
              <a:tblGrid>
                <a:gridCol w="812800"/>
                <a:gridCol w="812800"/>
                <a:gridCol w="812800"/>
                <a:gridCol w="812800"/>
                <a:gridCol w="812800"/>
                <a:gridCol w="812800"/>
                <a:gridCol w="812800"/>
                <a:gridCol w="812800"/>
                <a:gridCol w="812800"/>
              </a:tblGrid>
              <a:tr h="890588">
                <a:tc>
                  <a:txBody>
                    <a:bodyPr rtlCol="0"/>
                    <a:lstStyle/>
                    <a:p>
                      <a:pPr algn="l">
                        <a:lnSpc>
                          <a:spcPts val="1680"/>
                        </a:lnSpc>
                        <a:defRPr/>
                      </a:pPr>
                      <a:r>
                        <a:rPr lang="en-US" sz="1200">
                          <a:solidFill>
                            <a:srgbClr val="000000"/>
                          </a:solidFill>
                          <a:latin typeface="思源黑体 1" panose="020B0500000000000000" charset="-122"/>
                        </a:rPr>
                        <a:t>2014</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2015</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2016</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2017</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2018</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2019</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2020</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2021</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2022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890588">
                <a:tc>
                  <a:txBody>
                    <a:bodyPr rtlCol="0"/>
                    <a:lstStyle/>
                    <a:p>
                      <a:pPr algn="l">
                        <a:lnSpc>
                          <a:spcPts val="1680"/>
                        </a:lnSpc>
                        <a:defRPr/>
                      </a:pPr>
                      <a:r>
                        <a:rPr lang="en-US" sz="1200">
                          <a:solidFill>
                            <a:srgbClr val="000000"/>
                          </a:solidFill>
                          <a:latin typeface="思源黑体 1" panose="020B0500000000000000" charset="-122"/>
                        </a:rPr>
                        <a:t>252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251</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251</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253</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252</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思源黑体 1" panose="020B0500000000000000" charset="-122"/>
                        </a:rPr>
                        <a:t>251</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22" name="Freeform 22"/>
          <p:cNvSpPr/>
          <p:nvPr/>
        </p:nvSpPr>
        <p:spPr>
          <a:xfrm>
            <a:off x="7940227" y="4625834"/>
            <a:ext cx="10036828" cy="3598731"/>
          </a:xfrm>
          <a:custGeom>
            <a:avLst/>
            <a:gdLst/>
            <a:ahLst/>
            <a:cxnLst/>
            <a:rect l="l" t="t" r="r" b="b"/>
            <a:pathLst>
              <a:path w="10036828" h="3598731">
                <a:moveTo>
                  <a:pt x="0" y="0"/>
                </a:moveTo>
                <a:lnTo>
                  <a:pt x="10036828" y="0"/>
                </a:lnTo>
                <a:lnTo>
                  <a:pt x="10036828" y="3598731"/>
                </a:lnTo>
                <a:lnTo>
                  <a:pt x="0" y="3598731"/>
                </a:lnTo>
                <a:lnTo>
                  <a:pt x="0" y="0"/>
                </a:lnTo>
                <a:close/>
              </a:path>
            </a:pathLst>
          </a:custGeom>
          <a:blipFill>
            <a:blip r:embed="rId2"/>
            <a:stretch>
              <a:fillRect/>
            </a:stretch>
          </a:blipFill>
        </p:spPr>
      </p:sp>
      <p:sp>
        <p:nvSpPr>
          <p:cNvPr id="23" name="TextBox 23"/>
          <p:cNvSpPr txBox="1"/>
          <p:nvPr/>
        </p:nvSpPr>
        <p:spPr>
          <a:xfrm>
            <a:off x="915828" y="2670542"/>
            <a:ext cx="8228172" cy="3824858"/>
          </a:xfrm>
          <a:prstGeom prst="rect">
            <a:avLst/>
          </a:prstGeom>
        </p:spPr>
        <p:txBody>
          <a:bodyPr lIns="0" tIns="0" rIns="0" bIns="0" rtlCol="0" anchor="t">
            <a:spAutoFit/>
          </a:bodyPr>
          <a:lstStyle/>
          <a:p>
            <a:pPr marL="604520" lvl="1" indent="-302260">
              <a:lnSpc>
                <a:spcPts val="4370"/>
              </a:lnSpc>
              <a:buFont typeface="Arial" panose="020B0604020202020204"/>
              <a:buChar char="•"/>
            </a:pPr>
            <a:r>
              <a:rPr lang="en-US" sz="2800">
                <a:solidFill>
                  <a:srgbClr val="1E1E1E"/>
                </a:solidFill>
                <a:latin typeface="思源黑体 2 Bold" panose="020B0800000000000000" charset="-122"/>
                <a:ea typeface="思源黑体 2 Bold" panose="020B0800000000000000" charset="-122"/>
              </a:rPr>
              <a:t>“公司名称”转为FACTOR</a:t>
            </a:r>
            <a:endParaRPr lang="en-US" sz="2800">
              <a:solidFill>
                <a:srgbClr val="1E1E1E"/>
              </a:solidFill>
              <a:latin typeface="思源黑体 2 Bold" panose="020B0800000000000000" charset="-122"/>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latin typeface="思源黑体 2 Bold" panose="020B0800000000000000" charset="-122"/>
                <a:ea typeface="思源黑体 2 Bold" panose="020B0800000000000000" charset="-122"/>
              </a:rPr>
              <a:t>“日期”转为DATE</a:t>
            </a:r>
            <a:endParaRPr lang="en-US" sz="2800">
              <a:solidFill>
                <a:srgbClr val="1E1E1E"/>
              </a:solidFill>
              <a:latin typeface="思源黑体 2 Bold" panose="020B0800000000000000" charset="-122"/>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latin typeface="思源黑体 2 Bold" panose="020B0800000000000000" charset="-122"/>
                <a:ea typeface="思源黑体 2 Bold" panose="020B0800000000000000" charset="-122"/>
              </a:rPr>
              <a:t>把4列股价转为数值类型</a:t>
            </a:r>
            <a:endParaRPr lang="en-US" sz="2800">
              <a:solidFill>
                <a:srgbClr val="1E1E1E"/>
              </a:solidFill>
              <a:latin typeface="思源黑体 2 Bold" panose="020B0800000000000000" charset="-122"/>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ea typeface="思源黑体 2 Bold" panose="020B0800000000000000" charset="-122"/>
              </a:rPr>
              <a:t>整理数据，按日期升序排列</a:t>
            </a:r>
            <a:endParaRPr lang="en-US" sz="2800">
              <a:solidFill>
                <a:srgbClr val="1E1E1E"/>
              </a:solidFill>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ea typeface="思源黑体 2 Bold" panose="020B0800000000000000" charset="-122"/>
              </a:rPr>
              <a:t>再次检查数据类型以及检查是否有空值</a:t>
            </a:r>
            <a:endParaRPr lang="en-US" sz="2800">
              <a:solidFill>
                <a:srgbClr val="1E1E1E"/>
              </a:solidFill>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latin typeface="思源黑体 2 Bold" panose="020B0800000000000000" charset="-122"/>
                <a:ea typeface="思源黑体 2 Bold" panose="020B0800000000000000" charset="-122"/>
              </a:rPr>
              <a:t>转为ts类型</a:t>
            </a:r>
            <a:endParaRPr lang="en-US" sz="2800">
              <a:solidFill>
                <a:srgbClr val="1E1E1E"/>
              </a:solidFill>
              <a:latin typeface="思源黑体 2 Bold" panose="020B0800000000000000" charset="-122"/>
              <a:ea typeface="思源黑体 2 Bold" panose="020B0800000000000000" charset="-122"/>
            </a:endParaRPr>
          </a:p>
          <a:p>
            <a:pPr marL="604520" lvl="1" indent="-302260">
              <a:lnSpc>
                <a:spcPts val="4370"/>
              </a:lnSpc>
              <a:buFont typeface="Arial" panose="020B0604020202020204"/>
              <a:buChar char="•"/>
            </a:pPr>
            <a:r>
              <a:rPr lang="en-US" sz="2800">
                <a:solidFill>
                  <a:srgbClr val="1E1E1E"/>
                </a:solidFill>
                <a:ea typeface="思源黑体 2 Bold" panose="020B0800000000000000" charset="-122"/>
              </a:rPr>
              <a:t>线性插值</a:t>
            </a:r>
            <a:endParaRPr lang="en-US" sz="2800">
              <a:solidFill>
                <a:srgbClr val="1E1E1E"/>
              </a:solidFill>
              <a:ea typeface="思源黑体 2 Bold" panose="020B0800000000000000" charset="-122"/>
            </a:endParaRPr>
          </a:p>
        </p:txBody>
      </p:sp>
      <p:sp>
        <p:nvSpPr>
          <p:cNvPr id="24" name="TextBox 24"/>
          <p:cNvSpPr txBox="1"/>
          <p:nvPr/>
        </p:nvSpPr>
        <p:spPr>
          <a:xfrm>
            <a:off x="1493967" y="897566"/>
            <a:ext cx="6402747"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一、数据预处理</a:t>
            </a:r>
            <a:endParaRPr lang="en-US" sz="5000">
              <a:solidFill>
                <a:srgbClr val="1E1E1E"/>
              </a:solidFill>
              <a:ea typeface="思源宋体 Heavy" panose="020209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3" name="Freeform 23"/>
          <p:cNvSpPr/>
          <p:nvPr/>
        </p:nvSpPr>
        <p:spPr>
          <a:xfrm>
            <a:off x="8723962" y="3359838"/>
            <a:ext cx="9564038" cy="5975565"/>
          </a:xfrm>
          <a:custGeom>
            <a:avLst/>
            <a:gdLst/>
            <a:ahLst/>
            <a:cxnLst/>
            <a:rect l="l" t="t" r="r" b="b"/>
            <a:pathLst>
              <a:path w="9564038" h="5975565">
                <a:moveTo>
                  <a:pt x="0" y="0"/>
                </a:moveTo>
                <a:lnTo>
                  <a:pt x="9564038" y="0"/>
                </a:lnTo>
                <a:lnTo>
                  <a:pt x="9564038" y="5975565"/>
                </a:lnTo>
                <a:lnTo>
                  <a:pt x="0" y="5975565"/>
                </a:lnTo>
                <a:lnTo>
                  <a:pt x="0" y="0"/>
                </a:lnTo>
                <a:close/>
              </a:path>
            </a:pathLst>
          </a:custGeom>
          <a:blipFill>
            <a:blip r:embed="rId1"/>
            <a:stretch>
              <a:fillRect r="-15965"/>
            </a:stretch>
          </a:blipFill>
        </p:spPr>
      </p:sp>
      <p:grpSp>
        <p:nvGrpSpPr>
          <p:cNvPr id="24" name="Group 24"/>
          <p:cNvGrpSpPr/>
          <p:nvPr/>
        </p:nvGrpSpPr>
        <p:grpSpPr>
          <a:xfrm rot="0">
            <a:off x="2055823" y="2505289"/>
            <a:ext cx="4939557" cy="1009715"/>
            <a:chOff x="0" y="0"/>
            <a:chExt cx="789908" cy="161468"/>
          </a:xfrm>
        </p:grpSpPr>
        <p:sp>
          <p:nvSpPr>
            <p:cNvPr id="25" name="Freeform 25"/>
            <p:cNvSpPr/>
            <p:nvPr/>
          </p:nvSpPr>
          <p:spPr>
            <a:xfrm>
              <a:off x="0" y="0"/>
              <a:ext cx="789908" cy="161468"/>
            </a:xfrm>
            <a:custGeom>
              <a:avLst/>
              <a:gdLst/>
              <a:ahLst/>
              <a:cxnLst/>
              <a:rect l="l" t="t" r="r" b="b"/>
              <a:pathLst>
                <a:path w="789908" h="161468">
                  <a:moveTo>
                    <a:pt x="0" y="0"/>
                  </a:moveTo>
                  <a:lnTo>
                    <a:pt x="789908" y="0"/>
                  </a:lnTo>
                  <a:lnTo>
                    <a:pt x="789908" y="161468"/>
                  </a:lnTo>
                  <a:lnTo>
                    <a:pt x="0" y="161468"/>
                  </a:lnTo>
                  <a:close/>
                </a:path>
              </a:pathLst>
            </a:custGeom>
            <a:solidFill>
              <a:srgbClr val="F4E2E4"/>
            </a:solidFill>
            <a:ln cap="sq">
              <a:noFill/>
              <a:prstDash val="solid"/>
              <a:miter/>
            </a:ln>
          </p:spPr>
        </p:sp>
        <p:sp>
          <p:nvSpPr>
            <p:cNvPr id="26" name="TextBox 26"/>
            <p:cNvSpPr txBox="1"/>
            <p:nvPr/>
          </p:nvSpPr>
          <p:spPr>
            <a:xfrm>
              <a:off x="0" y="-95250"/>
              <a:ext cx="789908" cy="256718"/>
            </a:xfrm>
            <a:prstGeom prst="rect">
              <a:avLst/>
            </a:prstGeom>
          </p:spPr>
          <p:txBody>
            <a:bodyPr lIns="50800" tIns="50800" rIns="50800" bIns="50800" rtlCol="0" anchor="ctr"/>
            <a:lstStyle/>
            <a:p>
              <a:pPr algn="ctr">
                <a:lnSpc>
                  <a:spcPts val="3695"/>
                </a:lnSpc>
              </a:pPr>
            </a:p>
          </p:txBody>
        </p:sp>
      </p:grpSp>
      <p:sp>
        <p:nvSpPr>
          <p:cNvPr id="27" name="Freeform 27"/>
          <p:cNvSpPr/>
          <p:nvPr/>
        </p:nvSpPr>
        <p:spPr>
          <a:xfrm>
            <a:off x="141562" y="3360271"/>
            <a:ext cx="9107558" cy="5898029"/>
          </a:xfrm>
          <a:custGeom>
            <a:avLst/>
            <a:gdLst/>
            <a:ahLst/>
            <a:cxnLst/>
            <a:rect l="l" t="t" r="r" b="b"/>
            <a:pathLst>
              <a:path w="9107558" h="5898029">
                <a:moveTo>
                  <a:pt x="0" y="0"/>
                </a:moveTo>
                <a:lnTo>
                  <a:pt x="9107557" y="0"/>
                </a:lnTo>
                <a:lnTo>
                  <a:pt x="9107557" y="5898029"/>
                </a:lnTo>
                <a:lnTo>
                  <a:pt x="0" y="5898029"/>
                </a:lnTo>
                <a:lnTo>
                  <a:pt x="0" y="0"/>
                </a:lnTo>
                <a:close/>
              </a:path>
            </a:pathLst>
          </a:custGeom>
          <a:blipFill>
            <a:blip r:embed="rId2"/>
            <a:stretch>
              <a:fillRect/>
            </a:stretch>
          </a:blipFill>
        </p:spPr>
      </p:sp>
      <p:sp>
        <p:nvSpPr>
          <p:cNvPr id="28" name="TextBox 28"/>
          <p:cNvSpPr txBox="1"/>
          <p:nvPr/>
        </p:nvSpPr>
        <p:spPr>
          <a:xfrm>
            <a:off x="1493967" y="897566"/>
            <a:ext cx="6402747"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二、数据可视化</a:t>
            </a:r>
            <a:endParaRPr lang="en-US" sz="5000">
              <a:solidFill>
                <a:srgbClr val="1E1E1E"/>
              </a:solidFill>
              <a:ea typeface="思源宋体 Heavy" panose="02020900000000000000" charset="-122"/>
            </a:endParaRPr>
          </a:p>
        </p:txBody>
      </p:sp>
      <p:grpSp>
        <p:nvGrpSpPr>
          <p:cNvPr id="29" name="Group 29"/>
          <p:cNvGrpSpPr/>
          <p:nvPr/>
        </p:nvGrpSpPr>
        <p:grpSpPr>
          <a:xfrm rot="0">
            <a:off x="11620285" y="2657789"/>
            <a:ext cx="3469980" cy="651624"/>
            <a:chOff x="0" y="0"/>
            <a:chExt cx="554901" cy="104204"/>
          </a:xfrm>
        </p:grpSpPr>
        <p:sp>
          <p:nvSpPr>
            <p:cNvPr id="30" name="Freeform 30"/>
            <p:cNvSpPr/>
            <p:nvPr/>
          </p:nvSpPr>
          <p:spPr>
            <a:xfrm>
              <a:off x="0" y="0"/>
              <a:ext cx="554901" cy="104204"/>
            </a:xfrm>
            <a:custGeom>
              <a:avLst/>
              <a:gdLst/>
              <a:ahLst/>
              <a:cxnLst/>
              <a:rect l="l" t="t" r="r" b="b"/>
              <a:pathLst>
                <a:path w="554901" h="104204">
                  <a:moveTo>
                    <a:pt x="0" y="0"/>
                  </a:moveTo>
                  <a:lnTo>
                    <a:pt x="554901" y="0"/>
                  </a:lnTo>
                  <a:lnTo>
                    <a:pt x="554901" y="104204"/>
                  </a:lnTo>
                  <a:lnTo>
                    <a:pt x="0" y="104204"/>
                  </a:lnTo>
                  <a:close/>
                </a:path>
              </a:pathLst>
            </a:custGeom>
            <a:solidFill>
              <a:srgbClr val="3779A0"/>
            </a:solidFill>
            <a:ln cap="sq">
              <a:noFill/>
              <a:prstDash val="solid"/>
              <a:miter/>
            </a:ln>
          </p:spPr>
        </p:sp>
        <p:sp>
          <p:nvSpPr>
            <p:cNvPr id="31" name="TextBox 31"/>
            <p:cNvSpPr txBox="1"/>
            <p:nvPr/>
          </p:nvSpPr>
          <p:spPr>
            <a:xfrm>
              <a:off x="0" y="-95250"/>
              <a:ext cx="554901" cy="199454"/>
            </a:xfrm>
            <a:prstGeom prst="rect">
              <a:avLst/>
            </a:prstGeom>
          </p:spPr>
          <p:txBody>
            <a:bodyPr lIns="50800" tIns="50800" rIns="50800" bIns="50800" rtlCol="0" anchor="ctr"/>
            <a:lstStyle/>
            <a:p>
              <a:pPr algn="ctr">
                <a:lnSpc>
                  <a:spcPts val="3695"/>
                </a:lnSpc>
              </a:pPr>
            </a:p>
          </p:txBody>
        </p:sp>
      </p:grpSp>
      <p:sp>
        <p:nvSpPr>
          <p:cNvPr id="32" name="TextBox 32"/>
          <p:cNvSpPr txBox="1"/>
          <p:nvPr/>
        </p:nvSpPr>
        <p:spPr>
          <a:xfrm>
            <a:off x="11620285" y="2692201"/>
            <a:ext cx="3771391" cy="521558"/>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FFFFFF"/>
                </a:solidFill>
                <a:ea typeface="思源黑体 2 Bold" panose="020B0800000000000000" charset="-122"/>
              </a:rPr>
              <a:t>波动性分析</a:t>
            </a:r>
            <a:endParaRPr lang="en-US" sz="2760">
              <a:solidFill>
                <a:srgbClr val="FFFFFF"/>
              </a:solidFill>
              <a:ea typeface="思源黑体 2 Bold" panose="020B0800000000000000" charset="-122"/>
            </a:endParaRPr>
          </a:p>
        </p:txBody>
      </p:sp>
      <p:sp>
        <p:nvSpPr>
          <p:cNvPr id="33" name="TextBox 33"/>
          <p:cNvSpPr txBox="1"/>
          <p:nvPr/>
        </p:nvSpPr>
        <p:spPr>
          <a:xfrm>
            <a:off x="2287846" y="2565439"/>
            <a:ext cx="4475511"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短期交易量对比</a:t>
            </a:r>
            <a:endParaRPr lang="en-US" sz="2800">
              <a:solidFill>
                <a:srgbClr val="1E1E1E"/>
              </a:solidFill>
              <a:ea typeface="思源黑体 2 Bold" panose="020B0800000000000000"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3" name="Freeform 23"/>
          <p:cNvSpPr/>
          <p:nvPr/>
        </p:nvSpPr>
        <p:spPr>
          <a:xfrm>
            <a:off x="7498953" y="68841"/>
            <a:ext cx="10333929" cy="5911007"/>
          </a:xfrm>
          <a:custGeom>
            <a:avLst/>
            <a:gdLst/>
            <a:ahLst/>
            <a:cxnLst/>
            <a:rect l="l" t="t" r="r" b="b"/>
            <a:pathLst>
              <a:path w="10333929" h="5911007">
                <a:moveTo>
                  <a:pt x="0" y="0"/>
                </a:moveTo>
                <a:lnTo>
                  <a:pt x="10333929" y="0"/>
                </a:lnTo>
                <a:lnTo>
                  <a:pt x="10333929" y="5911008"/>
                </a:lnTo>
                <a:lnTo>
                  <a:pt x="0" y="5911008"/>
                </a:lnTo>
                <a:lnTo>
                  <a:pt x="0" y="0"/>
                </a:lnTo>
                <a:close/>
              </a:path>
            </a:pathLst>
          </a:custGeom>
          <a:blipFill>
            <a:blip r:embed="rId1"/>
            <a:stretch>
              <a:fillRect/>
            </a:stretch>
          </a:blipFill>
        </p:spPr>
      </p:sp>
      <p:grpSp>
        <p:nvGrpSpPr>
          <p:cNvPr id="24" name="Group 24"/>
          <p:cNvGrpSpPr/>
          <p:nvPr/>
        </p:nvGrpSpPr>
        <p:grpSpPr>
          <a:xfrm rot="0">
            <a:off x="5763963" y="68841"/>
            <a:ext cx="3991220" cy="651624"/>
            <a:chOff x="0" y="0"/>
            <a:chExt cx="638255" cy="104204"/>
          </a:xfrm>
        </p:grpSpPr>
        <p:sp>
          <p:nvSpPr>
            <p:cNvPr id="25" name="Freeform 25"/>
            <p:cNvSpPr/>
            <p:nvPr/>
          </p:nvSpPr>
          <p:spPr>
            <a:xfrm>
              <a:off x="0" y="0"/>
              <a:ext cx="638255" cy="104204"/>
            </a:xfrm>
            <a:custGeom>
              <a:avLst/>
              <a:gdLst/>
              <a:ahLst/>
              <a:cxnLst/>
              <a:rect l="l" t="t" r="r" b="b"/>
              <a:pathLst>
                <a:path w="638255" h="104204">
                  <a:moveTo>
                    <a:pt x="0" y="0"/>
                  </a:moveTo>
                  <a:lnTo>
                    <a:pt x="638255" y="0"/>
                  </a:lnTo>
                  <a:lnTo>
                    <a:pt x="638255" y="104204"/>
                  </a:lnTo>
                  <a:lnTo>
                    <a:pt x="0" y="104204"/>
                  </a:lnTo>
                  <a:close/>
                </a:path>
              </a:pathLst>
            </a:custGeom>
            <a:solidFill>
              <a:srgbClr val="DEECF5"/>
            </a:solidFill>
            <a:ln cap="sq">
              <a:noFill/>
              <a:prstDash val="solid"/>
              <a:miter/>
            </a:ln>
          </p:spPr>
        </p:sp>
        <p:sp>
          <p:nvSpPr>
            <p:cNvPr id="26" name="TextBox 26"/>
            <p:cNvSpPr txBox="1"/>
            <p:nvPr/>
          </p:nvSpPr>
          <p:spPr>
            <a:xfrm>
              <a:off x="0" y="-95250"/>
              <a:ext cx="638255" cy="199454"/>
            </a:xfrm>
            <a:prstGeom prst="rect">
              <a:avLst/>
            </a:prstGeom>
          </p:spPr>
          <p:txBody>
            <a:bodyPr lIns="50800" tIns="50800" rIns="50800" bIns="50800" rtlCol="0" anchor="ctr"/>
            <a:lstStyle/>
            <a:p>
              <a:pPr algn="ctr">
                <a:lnSpc>
                  <a:spcPts val="3695"/>
                </a:lnSpc>
              </a:pPr>
            </a:p>
          </p:txBody>
        </p:sp>
      </p:grpSp>
      <p:sp>
        <p:nvSpPr>
          <p:cNvPr id="27" name="Freeform 27"/>
          <p:cNvSpPr/>
          <p:nvPr/>
        </p:nvSpPr>
        <p:spPr>
          <a:xfrm>
            <a:off x="0" y="3376144"/>
            <a:ext cx="11559657" cy="6728554"/>
          </a:xfrm>
          <a:custGeom>
            <a:avLst/>
            <a:gdLst/>
            <a:ahLst/>
            <a:cxnLst/>
            <a:rect l="l" t="t" r="r" b="b"/>
            <a:pathLst>
              <a:path w="11559657" h="6728554">
                <a:moveTo>
                  <a:pt x="0" y="0"/>
                </a:moveTo>
                <a:lnTo>
                  <a:pt x="11559657" y="0"/>
                </a:lnTo>
                <a:lnTo>
                  <a:pt x="11559657" y="6728554"/>
                </a:lnTo>
                <a:lnTo>
                  <a:pt x="0" y="6728554"/>
                </a:lnTo>
                <a:lnTo>
                  <a:pt x="0" y="0"/>
                </a:lnTo>
                <a:close/>
              </a:path>
            </a:pathLst>
          </a:custGeom>
          <a:blipFill>
            <a:blip r:embed="rId2"/>
            <a:stretch>
              <a:fillRect/>
            </a:stretch>
          </a:blipFill>
        </p:spPr>
      </p:sp>
      <p:sp>
        <p:nvSpPr>
          <p:cNvPr id="28" name="TextBox 28"/>
          <p:cNvSpPr txBox="1"/>
          <p:nvPr/>
        </p:nvSpPr>
        <p:spPr>
          <a:xfrm>
            <a:off x="1493967" y="897566"/>
            <a:ext cx="6402747"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二、数据可视化</a:t>
            </a:r>
            <a:endParaRPr lang="en-US" sz="5000">
              <a:solidFill>
                <a:srgbClr val="1E1E1E"/>
              </a:solidFill>
              <a:ea typeface="思源宋体 Heavy" panose="02020900000000000000" charset="-122"/>
            </a:endParaRPr>
          </a:p>
        </p:txBody>
      </p:sp>
      <p:sp>
        <p:nvSpPr>
          <p:cNvPr id="29" name="TextBox 29"/>
          <p:cNvSpPr txBox="1"/>
          <p:nvPr/>
        </p:nvSpPr>
        <p:spPr>
          <a:xfrm>
            <a:off x="5983792" y="77662"/>
            <a:ext cx="3771391"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latin typeface="思源黑体 2 Bold" panose="020B0800000000000000" charset="-122"/>
                <a:ea typeface="思源黑体 2 Bold" panose="020B0800000000000000" charset="-122"/>
              </a:rPr>
              <a:t>用K线图分析单个公司</a:t>
            </a:r>
            <a:endParaRPr lang="en-US" sz="2760">
              <a:solidFill>
                <a:srgbClr val="1E1E1E"/>
              </a:solidFill>
              <a:latin typeface="思源黑体 2 Bold" panose="020B0800000000000000" charset="-122"/>
              <a:ea typeface="思源黑体 2 Bold" panose="020B0800000000000000" charset="-122"/>
            </a:endParaRPr>
          </a:p>
        </p:txBody>
      </p:sp>
      <p:grpSp>
        <p:nvGrpSpPr>
          <p:cNvPr id="30" name="Group 30"/>
          <p:cNvGrpSpPr/>
          <p:nvPr/>
        </p:nvGrpSpPr>
        <p:grpSpPr>
          <a:xfrm rot="0">
            <a:off x="11295943" y="7582793"/>
            <a:ext cx="4939557" cy="651624"/>
            <a:chOff x="0" y="0"/>
            <a:chExt cx="789908" cy="104204"/>
          </a:xfrm>
        </p:grpSpPr>
        <p:sp>
          <p:nvSpPr>
            <p:cNvPr id="31" name="Freeform 31"/>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F4E2E4"/>
            </a:solidFill>
            <a:ln cap="sq">
              <a:noFill/>
              <a:prstDash val="solid"/>
              <a:miter/>
            </a:ln>
          </p:spPr>
        </p:sp>
        <p:sp>
          <p:nvSpPr>
            <p:cNvPr id="32" name="TextBox 32"/>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sp>
        <p:nvSpPr>
          <p:cNvPr id="33" name="TextBox 33"/>
          <p:cNvSpPr txBox="1"/>
          <p:nvPr/>
        </p:nvSpPr>
        <p:spPr>
          <a:xfrm>
            <a:off x="11462868" y="7610664"/>
            <a:ext cx="4475511"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观察各公司的长期股价变化</a:t>
            </a:r>
            <a:endParaRPr lang="en-US" sz="2800">
              <a:solidFill>
                <a:srgbClr val="1E1E1E"/>
              </a:solidFill>
              <a:ea typeface="思源黑体 2 Bold" panose="020B0800000000000000"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282220" y="2006164"/>
            <a:ext cx="4939557" cy="651624"/>
            <a:chOff x="0" y="0"/>
            <a:chExt cx="789908" cy="104204"/>
          </a:xfrm>
        </p:grpSpPr>
        <p:sp>
          <p:nvSpPr>
            <p:cNvPr id="24" name="Freeform 24"/>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F4E2E4"/>
            </a:solidFill>
            <a:ln cap="sq">
              <a:noFill/>
              <a:prstDash val="solid"/>
              <a:miter/>
            </a:ln>
          </p:spPr>
        </p:sp>
        <p:sp>
          <p:nvSpPr>
            <p:cNvPr id="25" name="TextBox 25"/>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sp>
        <p:nvSpPr>
          <p:cNvPr id="26" name="Freeform 26"/>
          <p:cNvSpPr/>
          <p:nvPr/>
        </p:nvSpPr>
        <p:spPr>
          <a:xfrm>
            <a:off x="10440983" y="95005"/>
            <a:ext cx="7556423" cy="7078496"/>
          </a:xfrm>
          <a:custGeom>
            <a:avLst/>
            <a:gdLst/>
            <a:ahLst/>
            <a:cxnLst/>
            <a:rect l="l" t="t" r="r" b="b"/>
            <a:pathLst>
              <a:path w="7556423" h="7078496">
                <a:moveTo>
                  <a:pt x="0" y="0"/>
                </a:moveTo>
                <a:lnTo>
                  <a:pt x="7556423" y="0"/>
                </a:lnTo>
                <a:lnTo>
                  <a:pt x="7556423" y="7078496"/>
                </a:lnTo>
                <a:lnTo>
                  <a:pt x="0" y="7078496"/>
                </a:lnTo>
                <a:lnTo>
                  <a:pt x="0" y="0"/>
                </a:lnTo>
                <a:close/>
              </a:path>
            </a:pathLst>
          </a:custGeom>
          <a:blipFill>
            <a:blip r:embed="rId1"/>
            <a:stretch>
              <a:fillRect/>
            </a:stretch>
          </a:blipFill>
        </p:spPr>
      </p:sp>
      <p:grpSp>
        <p:nvGrpSpPr>
          <p:cNvPr id="27" name="Group 27"/>
          <p:cNvGrpSpPr/>
          <p:nvPr/>
        </p:nvGrpSpPr>
        <p:grpSpPr>
          <a:xfrm rot="0">
            <a:off x="7148390" y="255466"/>
            <a:ext cx="3991220" cy="651624"/>
            <a:chOff x="0" y="0"/>
            <a:chExt cx="638255" cy="104204"/>
          </a:xfrm>
        </p:grpSpPr>
        <p:sp>
          <p:nvSpPr>
            <p:cNvPr id="28" name="Freeform 28"/>
            <p:cNvSpPr/>
            <p:nvPr/>
          </p:nvSpPr>
          <p:spPr>
            <a:xfrm>
              <a:off x="0" y="0"/>
              <a:ext cx="638255" cy="104204"/>
            </a:xfrm>
            <a:custGeom>
              <a:avLst/>
              <a:gdLst/>
              <a:ahLst/>
              <a:cxnLst/>
              <a:rect l="l" t="t" r="r" b="b"/>
              <a:pathLst>
                <a:path w="638255" h="104204">
                  <a:moveTo>
                    <a:pt x="0" y="0"/>
                  </a:moveTo>
                  <a:lnTo>
                    <a:pt x="638255" y="0"/>
                  </a:lnTo>
                  <a:lnTo>
                    <a:pt x="638255" y="104204"/>
                  </a:lnTo>
                  <a:lnTo>
                    <a:pt x="0" y="104204"/>
                  </a:lnTo>
                  <a:close/>
                </a:path>
              </a:pathLst>
            </a:custGeom>
            <a:solidFill>
              <a:srgbClr val="DEECF5"/>
            </a:solidFill>
            <a:ln cap="sq">
              <a:noFill/>
              <a:prstDash val="solid"/>
              <a:miter/>
            </a:ln>
          </p:spPr>
        </p:sp>
        <p:sp>
          <p:nvSpPr>
            <p:cNvPr id="29" name="TextBox 29"/>
            <p:cNvSpPr txBox="1"/>
            <p:nvPr/>
          </p:nvSpPr>
          <p:spPr>
            <a:xfrm>
              <a:off x="0" y="-95250"/>
              <a:ext cx="638255" cy="199454"/>
            </a:xfrm>
            <a:prstGeom prst="rect">
              <a:avLst/>
            </a:prstGeom>
          </p:spPr>
          <p:txBody>
            <a:bodyPr lIns="50800" tIns="50800" rIns="50800" bIns="50800" rtlCol="0" anchor="ctr"/>
            <a:lstStyle/>
            <a:p>
              <a:pPr algn="ctr">
                <a:lnSpc>
                  <a:spcPts val="3695"/>
                </a:lnSpc>
              </a:pPr>
            </a:p>
          </p:txBody>
        </p:sp>
      </p:grpSp>
      <p:sp>
        <p:nvSpPr>
          <p:cNvPr id="30" name="Freeform 30"/>
          <p:cNvSpPr/>
          <p:nvPr/>
        </p:nvSpPr>
        <p:spPr>
          <a:xfrm>
            <a:off x="727556" y="2724464"/>
            <a:ext cx="6048884" cy="7574075"/>
          </a:xfrm>
          <a:custGeom>
            <a:avLst/>
            <a:gdLst/>
            <a:ahLst/>
            <a:cxnLst/>
            <a:rect l="l" t="t" r="r" b="b"/>
            <a:pathLst>
              <a:path w="6048884" h="7574075">
                <a:moveTo>
                  <a:pt x="0" y="0"/>
                </a:moveTo>
                <a:lnTo>
                  <a:pt x="6048885" y="0"/>
                </a:lnTo>
                <a:lnTo>
                  <a:pt x="6048885" y="7574074"/>
                </a:lnTo>
                <a:lnTo>
                  <a:pt x="0" y="7574074"/>
                </a:lnTo>
                <a:lnTo>
                  <a:pt x="0" y="0"/>
                </a:lnTo>
                <a:close/>
              </a:path>
            </a:pathLst>
          </a:custGeom>
          <a:blipFill>
            <a:blip r:embed="rId2"/>
            <a:stretch>
              <a:fillRect/>
            </a:stretch>
          </a:blipFill>
        </p:spPr>
      </p:sp>
      <p:grpSp>
        <p:nvGrpSpPr>
          <p:cNvPr id="31" name="Group 31"/>
          <p:cNvGrpSpPr/>
          <p:nvPr/>
        </p:nvGrpSpPr>
        <p:grpSpPr>
          <a:xfrm rot="0">
            <a:off x="8964484" y="5411452"/>
            <a:ext cx="3469980" cy="651624"/>
            <a:chOff x="0" y="0"/>
            <a:chExt cx="554901" cy="104204"/>
          </a:xfrm>
        </p:grpSpPr>
        <p:sp>
          <p:nvSpPr>
            <p:cNvPr id="32" name="Freeform 32"/>
            <p:cNvSpPr/>
            <p:nvPr/>
          </p:nvSpPr>
          <p:spPr>
            <a:xfrm>
              <a:off x="0" y="0"/>
              <a:ext cx="554901" cy="104204"/>
            </a:xfrm>
            <a:custGeom>
              <a:avLst/>
              <a:gdLst/>
              <a:ahLst/>
              <a:cxnLst/>
              <a:rect l="l" t="t" r="r" b="b"/>
              <a:pathLst>
                <a:path w="554901" h="104204">
                  <a:moveTo>
                    <a:pt x="0" y="0"/>
                  </a:moveTo>
                  <a:lnTo>
                    <a:pt x="554901" y="0"/>
                  </a:lnTo>
                  <a:lnTo>
                    <a:pt x="554901" y="104204"/>
                  </a:lnTo>
                  <a:lnTo>
                    <a:pt x="0" y="104204"/>
                  </a:lnTo>
                  <a:close/>
                </a:path>
              </a:pathLst>
            </a:custGeom>
            <a:solidFill>
              <a:srgbClr val="3779A0"/>
            </a:solidFill>
            <a:ln cap="sq">
              <a:noFill/>
              <a:prstDash val="solid"/>
              <a:miter/>
            </a:ln>
          </p:spPr>
        </p:sp>
        <p:sp>
          <p:nvSpPr>
            <p:cNvPr id="33" name="TextBox 33"/>
            <p:cNvSpPr txBox="1"/>
            <p:nvPr/>
          </p:nvSpPr>
          <p:spPr>
            <a:xfrm>
              <a:off x="0" y="-95250"/>
              <a:ext cx="554901" cy="199454"/>
            </a:xfrm>
            <a:prstGeom prst="rect">
              <a:avLst/>
            </a:prstGeom>
          </p:spPr>
          <p:txBody>
            <a:bodyPr lIns="50800" tIns="50800" rIns="50800" bIns="50800" rtlCol="0" anchor="ctr"/>
            <a:lstStyle/>
            <a:p>
              <a:pPr algn="ctr">
                <a:lnSpc>
                  <a:spcPts val="3695"/>
                </a:lnSpc>
              </a:pPr>
            </a:p>
          </p:txBody>
        </p:sp>
      </p:grpSp>
      <p:sp>
        <p:nvSpPr>
          <p:cNvPr id="34" name="Freeform 34"/>
          <p:cNvSpPr/>
          <p:nvPr/>
        </p:nvSpPr>
        <p:spPr>
          <a:xfrm>
            <a:off x="7444689" y="6479652"/>
            <a:ext cx="7389842" cy="2937658"/>
          </a:xfrm>
          <a:custGeom>
            <a:avLst/>
            <a:gdLst/>
            <a:ahLst/>
            <a:cxnLst/>
            <a:rect l="l" t="t" r="r" b="b"/>
            <a:pathLst>
              <a:path w="7389842" h="2937658">
                <a:moveTo>
                  <a:pt x="0" y="0"/>
                </a:moveTo>
                <a:lnTo>
                  <a:pt x="7389842" y="0"/>
                </a:lnTo>
                <a:lnTo>
                  <a:pt x="7389842" y="2937658"/>
                </a:lnTo>
                <a:lnTo>
                  <a:pt x="0" y="2937658"/>
                </a:lnTo>
                <a:lnTo>
                  <a:pt x="0" y="0"/>
                </a:lnTo>
                <a:close/>
              </a:path>
            </a:pathLst>
          </a:custGeom>
          <a:blipFill>
            <a:blip r:embed="rId3"/>
            <a:stretch>
              <a:fillRect/>
            </a:stretch>
          </a:blipFill>
        </p:spPr>
      </p:sp>
      <p:sp>
        <p:nvSpPr>
          <p:cNvPr id="35" name="TextBox 35"/>
          <p:cNvSpPr txBox="1"/>
          <p:nvPr/>
        </p:nvSpPr>
        <p:spPr>
          <a:xfrm>
            <a:off x="1493967" y="897566"/>
            <a:ext cx="4198381" cy="762000"/>
          </a:xfrm>
          <a:prstGeom prst="rect">
            <a:avLst/>
          </a:prstGeom>
        </p:spPr>
        <p:txBody>
          <a:bodyPr lIns="0" tIns="0" rIns="0" bIns="0" rtlCol="0" anchor="t">
            <a:spAutoFit/>
          </a:bodyPr>
          <a:lstStyle/>
          <a:p>
            <a:pPr>
              <a:lnSpc>
                <a:spcPts val="6000"/>
              </a:lnSpc>
            </a:pPr>
            <a:r>
              <a:rPr lang="en-US" sz="5000">
                <a:solidFill>
                  <a:srgbClr val="1E1E1E"/>
                </a:solidFill>
                <a:latin typeface="思源宋体 Heavy" panose="02020900000000000000" charset="-122"/>
                <a:ea typeface="思源宋体 Heavy" panose="02020900000000000000" charset="-122"/>
              </a:rPr>
              <a:t>  相关性分析</a:t>
            </a:r>
            <a:endParaRPr lang="en-US" sz="5000">
              <a:solidFill>
                <a:srgbClr val="1E1E1E"/>
              </a:solidFill>
              <a:latin typeface="思源宋体 Heavy" panose="02020900000000000000" charset="-122"/>
              <a:ea typeface="思源宋体 Heavy" panose="02020900000000000000" charset="-122"/>
            </a:endParaRPr>
          </a:p>
        </p:txBody>
      </p:sp>
      <p:sp>
        <p:nvSpPr>
          <p:cNvPr id="36" name="TextBox 36"/>
          <p:cNvSpPr txBox="1"/>
          <p:nvPr/>
        </p:nvSpPr>
        <p:spPr>
          <a:xfrm>
            <a:off x="7368219" y="264287"/>
            <a:ext cx="3771391"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公司之间的相关性</a:t>
            </a:r>
            <a:endParaRPr lang="en-US" sz="2760">
              <a:solidFill>
                <a:srgbClr val="1E1E1E"/>
              </a:solidFill>
              <a:ea typeface="思源黑体 2 Bold" panose="020B0800000000000000" charset="-122"/>
            </a:endParaRPr>
          </a:p>
        </p:txBody>
      </p:sp>
      <p:sp>
        <p:nvSpPr>
          <p:cNvPr id="37" name="TextBox 37"/>
          <p:cNvSpPr txBox="1"/>
          <p:nvPr/>
        </p:nvSpPr>
        <p:spPr>
          <a:xfrm>
            <a:off x="1449144" y="2034035"/>
            <a:ext cx="4475511"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股价与自身体量的相关性</a:t>
            </a:r>
            <a:endParaRPr lang="en-US" sz="2800">
              <a:solidFill>
                <a:srgbClr val="1E1E1E"/>
              </a:solidFill>
              <a:ea typeface="思源黑体 2 Bold" panose="020B0800000000000000" charset="-122"/>
            </a:endParaRPr>
          </a:p>
        </p:txBody>
      </p:sp>
      <p:sp>
        <p:nvSpPr>
          <p:cNvPr id="38" name="TextBox 38"/>
          <p:cNvSpPr txBox="1"/>
          <p:nvPr/>
        </p:nvSpPr>
        <p:spPr>
          <a:xfrm>
            <a:off x="8964484" y="5445864"/>
            <a:ext cx="3771391" cy="521558"/>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FFFFFF"/>
                </a:solidFill>
                <a:ea typeface="思源黑体 2 Bold" panose="020B0800000000000000" charset="-122"/>
              </a:rPr>
              <a:t>显著性水平</a:t>
            </a:r>
            <a:endParaRPr lang="en-US" sz="2760">
              <a:solidFill>
                <a:srgbClr val="FFFFFF"/>
              </a:solidFill>
              <a:ea typeface="思源黑体 2 Bold" panose="020B0800000000000000"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709362" y="7786037"/>
            <a:ext cx="6464180" cy="1867683"/>
            <a:chOff x="0" y="0"/>
            <a:chExt cx="1033718" cy="298670"/>
          </a:xfrm>
        </p:grpSpPr>
        <p:sp>
          <p:nvSpPr>
            <p:cNvPr id="12" name="Freeform 12"/>
            <p:cNvSpPr/>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F4E2E4"/>
            </a:solidFill>
            <a:ln cap="sq">
              <a:noFill/>
              <a:prstDash val="solid"/>
              <a:miter/>
            </a:ln>
          </p:spPr>
        </p:sp>
        <p:sp>
          <p:nvSpPr>
            <p:cNvPr id="13" name="TextBox 13"/>
            <p:cNvSpPr txBox="1"/>
            <p:nvPr/>
          </p:nvSpPr>
          <p:spPr>
            <a:xfrm>
              <a:off x="0" y="-95250"/>
              <a:ext cx="1033718" cy="393920"/>
            </a:xfrm>
            <a:prstGeom prst="rect">
              <a:avLst/>
            </a:prstGeom>
          </p:spPr>
          <p:txBody>
            <a:bodyPr lIns="50800" tIns="50800" rIns="50800" bIns="50800" rtlCol="0" anchor="ctr"/>
            <a:lstStyle/>
            <a:p>
              <a:pPr algn="ctr">
                <a:lnSpc>
                  <a:spcPts val="3695"/>
                </a:lnSpc>
              </a:pPr>
            </a:p>
          </p:txBody>
        </p:sp>
      </p:grpSp>
      <p:grpSp>
        <p:nvGrpSpPr>
          <p:cNvPr id="14" name="Group 14"/>
          <p:cNvGrpSpPr/>
          <p:nvPr/>
        </p:nvGrpSpPr>
        <p:grpSpPr>
          <a:xfrm rot="0">
            <a:off x="9715500" y="7786037"/>
            <a:ext cx="6464180" cy="1867683"/>
            <a:chOff x="0" y="0"/>
            <a:chExt cx="1033718" cy="298670"/>
          </a:xfrm>
        </p:grpSpPr>
        <p:sp>
          <p:nvSpPr>
            <p:cNvPr id="15" name="Freeform 15"/>
            <p:cNvSpPr/>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16" name="TextBox 16"/>
            <p:cNvSpPr txBox="1"/>
            <p:nvPr/>
          </p:nvSpPr>
          <p:spPr>
            <a:xfrm>
              <a:off x="0" y="-95250"/>
              <a:ext cx="1033718" cy="393920"/>
            </a:xfrm>
            <a:prstGeom prst="rect">
              <a:avLst/>
            </a:prstGeom>
          </p:spPr>
          <p:txBody>
            <a:bodyPr lIns="50800" tIns="50800" rIns="50800" bIns="50800" rtlCol="0" anchor="ctr"/>
            <a:lstStyle/>
            <a:p>
              <a:pPr algn="ctr">
                <a:lnSpc>
                  <a:spcPts val="3695"/>
                </a:lnSpc>
              </a:pPr>
            </a:p>
          </p:txBody>
        </p:sp>
      </p:grpSp>
      <p:grpSp>
        <p:nvGrpSpPr>
          <p:cNvPr id="17" name="Group 17"/>
          <p:cNvGrpSpPr/>
          <p:nvPr/>
        </p:nvGrpSpPr>
        <p:grpSpPr>
          <a:xfrm rot="0">
            <a:off x="16179680" y="1028700"/>
            <a:ext cx="908954" cy="9089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7490835" y="3588141"/>
            <a:ext cx="1918923" cy="191892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629451" y="7583308"/>
            <a:ext cx="1538563" cy="153856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6" name="Freeform 26"/>
          <p:cNvSpPr/>
          <p:nvPr/>
        </p:nvSpPr>
        <p:spPr>
          <a:xfrm>
            <a:off x="625139" y="2240158"/>
            <a:ext cx="8140402" cy="5318904"/>
          </a:xfrm>
          <a:custGeom>
            <a:avLst/>
            <a:gdLst/>
            <a:ahLst/>
            <a:cxnLst/>
            <a:rect l="l" t="t" r="r" b="b"/>
            <a:pathLst>
              <a:path w="8140402" h="5318904">
                <a:moveTo>
                  <a:pt x="0" y="0"/>
                </a:moveTo>
                <a:lnTo>
                  <a:pt x="8140402" y="0"/>
                </a:lnTo>
                <a:lnTo>
                  <a:pt x="8140402" y="5318904"/>
                </a:lnTo>
                <a:lnTo>
                  <a:pt x="0" y="5318904"/>
                </a:lnTo>
                <a:lnTo>
                  <a:pt x="0" y="0"/>
                </a:lnTo>
                <a:close/>
              </a:path>
            </a:pathLst>
          </a:custGeom>
          <a:blipFill>
            <a:blip r:embed="rId1"/>
            <a:stretch>
              <a:fillRect/>
            </a:stretch>
          </a:blipFill>
        </p:spPr>
      </p:sp>
      <p:sp>
        <p:nvSpPr>
          <p:cNvPr id="27" name="Freeform 27"/>
          <p:cNvSpPr/>
          <p:nvPr/>
        </p:nvSpPr>
        <p:spPr>
          <a:xfrm>
            <a:off x="9429454" y="2353474"/>
            <a:ext cx="8061382" cy="5092272"/>
          </a:xfrm>
          <a:custGeom>
            <a:avLst/>
            <a:gdLst/>
            <a:ahLst/>
            <a:cxnLst/>
            <a:rect l="l" t="t" r="r" b="b"/>
            <a:pathLst>
              <a:path w="8061382" h="5092272">
                <a:moveTo>
                  <a:pt x="0" y="0"/>
                </a:moveTo>
                <a:lnTo>
                  <a:pt x="8061381" y="0"/>
                </a:lnTo>
                <a:lnTo>
                  <a:pt x="8061381" y="5092272"/>
                </a:lnTo>
                <a:lnTo>
                  <a:pt x="0" y="5092272"/>
                </a:lnTo>
                <a:lnTo>
                  <a:pt x="0" y="0"/>
                </a:lnTo>
                <a:close/>
              </a:path>
            </a:pathLst>
          </a:custGeom>
          <a:blipFill>
            <a:blip r:embed="rId2"/>
            <a:stretch>
              <a:fillRect/>
            </a:stretch>
          </a:blipFill>
        </p:spPr>
      </p:sp>
      <p:sp>
        <p:nvSpPr>
          <p:cNvPr id="28" name="TextBox 28"/>
          <p:cNvSpPr txBox="1"/>
          <p:nvPr/>
        </p:nvSpPr>
        <p:spPr>
          <a:xfrm>
            <a:off x="10206063" y="7869487"/>
            <a:ext cx="5483054" cy="1615058"/>
          </a:xfrm>
          <a:prstGeom prst="rect">
            <a:avLst/>
          </a:prstGeom>
        </p:spPr>
        <p:txBody>
          <a:bodyPr lIns="0" tIns="0" rIns="0" bIns="0" rtlCol="0" anchor="t">
            <a:spAutoFit/>
          </a:bodyPr>
          <a:lstStyle/>
          <a:p>
            <a:pPr>
              <a:lnSpc>
                <a:spcPts val="4370"/>
              </a:lnSpc>
            </a:pPr>
            <a:r>
              <a:rPr lang="en-US" sz="2800">
                <a:solidFill>
                  <a:srgbClr val="1E1E1E"/>
                </a:solidFill>
                <a:ea typeface="思源黑体 2 Bold" panose="020B0800000000000000" charset="-122"/>
              </a:rPr>
              <a:t>我们查看了每个公司的季节性分析图，最后确定每家公司的股价都不存在季节性。</a:t>
            </a:r>
            <a:endParaRPr lang="en-US" sz="2800">
              <a:solidFill>
                <a:srgbClr val="1E1E1E"/>
              </a:solidFill>
              <a:ea typeface="思源黑体 2 Bold" panose="020B0800000000000000" charset="-122"/>
            </a:endParaRPr>
          </a:p>
        </p:txBody>
      </p:sp>
      <p:sp>
        <p:nvSpPr>
          <p:cNvPr id="29" name="TextBox 29"/>
          <p:cNvSpPr txBox="1"/>
          <p:nvPr/>
        </p:nvSpPr>
        <p:spPr>
          <a:xfrm>
            <a:off x="1493967" y="897566"/>
            <a:ext cx="6402747"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季节性分析</a:t>
            </a:r>
            <a:endParaRPr lang="en-US" sz="5000">
              <a:solidFill>
                <a:srgbClr val="1E1E1E"/>
              </a:solidFill>
              <a:ea typeface="思源宋体 Heavy" panose="02020900000000000000" charset="-122"/>
            </a:endParaRPr>
          </a:p>
        </p:txBody>
      </p:sp>
      <p:sp>
        <p:nvSpPr>
          <p:cNvPr id="30" name="TextBox 30"/>
          <p:cNvSpPr txBox="1"/>
          <p:nvPr/>
        </p:nvSpPr>
        <p:spPr>
          <a:xfrm>
            <a:off x="2163840" y="7869487"/>
            <a:ext cx="5732874" cy="1615058"/>
          </a:xfrm>
          <a:prstGeom prst="rect">
            <a:avLst/>
          </a:prstGeom>
        </p:spPr>
        <p:txBody>
          <a:bodyPr lIns="0" tIns="0" rIns="0" bIns="0" rtlCol="0" anchor="t">
            <a:spAutoFit/>
          </a:bodyPr>
          <a:lstStyle/>
          <a:p>
            <a:pPr>
              <a:lnSpc>
                <a:spcPts val="4370"/>
              </a:lnSpc>
            </a:pPr>
            <a:r>
              <a:rPr lang="en-US" sz="2800">
                <a:solidFill>
                  <a:srgbClr val="1E1E1E"/>
                </a:solidFill>
                <a:ea typeface="思源黑体 2 Bold" panose="020B0800000000000000" charset="-122"/>
              </a:rPr>
              <a:t>可以看出它的收盘价和月份没有明显的关系，例如，对于同一个月份，股价的变化可能是不一致的。</a:t>
            </a:r>
            <a:endParaRPr lang="en-US" sz="2800">
              <a:solidFill>
                <a:srgbClr val="1E1E1E"/>
              </a:solidFill>
              <a:ea typeface="思源黑体 2 Bold" panose="020B0800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6674221" y="1283328"/>
            <a:ext cx="8697104" cy="952218"/>
            <a:chOff x="0" y="0"/>
            <a:chExt cx="1390796" cy="152274"/>
          </a:xfrm>
        </p:grpSpPr>
        <p:sp>
          <p:nvSpPr>
            <p:cNvPr id="24" name="Freeform 24"/>
            <p:cNvSpPr/>
            <p:nvPr/>
          </p:nvSpPr>
          <p:spPr>
            <a:xfrm>
              <a:off x="0" y="0"/>
              <a:ext cx="1390796" cy="152274"/>
            </a:xfrm>
            <a:custGeom>
              <a:avLst/>
              <a:gdLst/>
              <a:ahLst/>
              <a:cxnLst/>
              <a:rect l="l" t="t" r="r" b="b"/>
              <a:pathLst>
                <a:path w="1390796" h="152274">
                  <a:moveTo>
                    <a:pt x="0" y="0"/>
                  </a:moveTo>
                  <a:lnTo>
                    <a:pt x="1390796" y="0"/>
                  </a:lnTo>
                  <a:lnTo>
                    <a:pt x="1390796" y="152274"/>
                  </a:lnTo>
                  <a:lnTo>
                    <a:pt x="0" y="152274"/>
                  </a:lnTo>
                  <a:close/>
                </a:path>
              </a:pathLst>
            </a:custGeom>
            <a:solidFill>
              <a:srgbClr val="F4E2E4"/>
            </a:solidFill>
            <a:ln cap="sq">
              <a:noFill/>
              <a:prstDash val="solid"/>
              <a:miter/>
            </a:ln>
          </p:spPr>
        </p:sp>
        <p:sp>
          <p:nvSpPr>
            <p:cNvPr id="25" name="TextBox 25"/>
            <p:cNvSpPr txBox="1"/>
            <p:nvPr/>
          </p:nvSpPr>
          <p:spPr>
            <a:xfrm>
              <a:off x="0" y="-95250"/>
              <a:ext cx="1390796" cy="247524"/>
            </a:xfrm>
            <a:prstGeom prst="rect">
              <a:avLst/>
            </a:prstGeom>
          </p:spPr>
          <p:txBody>
            <a:bodyPr lIns="50800" tIns="50800" rIns="50800" bIns="50800" rtlCol="0" anchor="ctr"/>
            <a:lstStyle/>
            <a:p>
              <a:pPr algn="ctr">
                <a:lnSpc>
                  <a:spcPts val="3695"/>
                </a:lnSpc>
              </a:pPr>
            </a:p>
          </p:txBody>
        </p:sp>
      </p:grpSp>
      <p:sp>
        <p:nvSpPr>
          <p:cNvPr id="26" name="Freeform 26"/>
          <p:cNvSpPr/>
          <p:nvPr/>
        </p:nvSpPr>
        <p:spPr>
          <a:xfrm>
            <a:off x="2916675" y="2417284"/>
            <a:ext cx="12454650" cy="7409246"/>
          </a:xfrm>
          <a:custGeom>
            <a:avLst/>
            <a:gdLst/>
            <a:ahLst/>
            <a:cxnLst/>
            <a:rect l="l" t="t" r="r" b="b"/>
            <a:pathLst>
              <a:path w="12454650" h="7409246">
                <a:moveTo>
                  <a:pt x="0" y="0"/>
                </a:moveTo>
                <a:lnTo>
                  <a:pt x="12454650" y="0"/>
                </a:lnTo>
                <a:lnTo>
                  <a:pt x="12454650" y="7409246"/>
                </a:lnTo>
                <a:lnTo>
                  <a:pt x="0" y="7409246"/>
                </a:lnTo>
                <a:lnTo>
                  <a:pt x="0" y="0"/>
                </a:lnTo>
                <a:close/>
              </a:path>
            </a:pathLst>
          </a:custGeom>
          <a:blipFill>
            <a:blip r:embed="rId1"/>
            <a:stretch>
              <a:fillRect/>
            </a:stretch>
          </a:blipFill>
        </p:spPr>
      </p:sp>
      <p:sp>
        <p:nvSpPr>
          <p:cNvPr id="27" name="TextBox 27"/>
          <p:cNvSpPr txBox="1"/>
          <p:nvPr/>
        </p:nvSpPr>
        <p:spPr>
          <a:xfrm>
            <a:off x="2051940" y="832442"/>
            <a:ext cx="6402747"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三、数据选取</a:t>
            </a:r>
            <a:endParaRPr lang="en-US" sz="5000">
              <a:solidFill>
                <a:srgbClr val="1E1E1E"/>
              </a:solidFill>
              <a:ea typeface="思源宋体 Heavy" panose="02020900000000000000" charset="-122"/>
            </a:endParaRPr>
          </a:p>
        </p:txBody>
      </p:sp>
      <p:sp>
        <p:nvSpPr>
          <p:cNvPr id="28" name="TextBox 28"/>
          <p:cNvSpPr txBox="1"/>
          <p:nvPr/>
        </p:nvSpPr>
        <p:spPr>
          <a:xfrm>
            <a:off x="6674221" y="1432014"/>
            <a:ext cx="8697104"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我们取了两种时间跨度：十年和五年，分别进行分析</a:t>
            </a:r>
            <a:endParaRPr lang="en-US" sz="2800">
              <a:solidFill>
                <a:srgbClr val="1E1E1E"/>
              </a:solidFill>
              <a:ea typeface="思源黑体 2 Bold" panose="020B0800000000000000"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0248707" y="68841"/>
            <a:ext cx="5182084" cy="629364"/>
            <a:chOff x="0" y="0"/>
            <a:chExt cx="828692" cy="100645"/>
          </a:xfrm>
        </p:grpSpPr>
        <p:sp>
          <p:nvSpPr>
            <p:cNvPr id="24" name="Freeform 24"/>
            <p:cNvSpPr/>
            <p:nvPr/>
          </p:nvSpPr>
          <p:spPr>
            <a:xfrm>
              <a:off x="0" y="0"/>
              <a:ext cx="828692" cy="100645"/>
            </a:xfrm>
            <a:custGeom>
              <a:avLst/>
              <a:gdLst/>
              <a:ahLst/>
              <a:cxnLst/>
              <a:rect l="l" t="t" r="r" b="b"/>
              <a:pathLst>
                <a:path w="828692" h="100645">
                  <a:moveTo>
                    <a:pt x="0" y="0"/>
                  </a:moveTo>
                  <a:lnTo>
                    <a:pt x="828692" y="0"/>
                  </a:lnTo>
                  <a:lnTo>
                    <a:pt x="828692" y="100645"/>
                  </a:lnTo>
                  <a:lnTo>
                    <a:pt x="0" y="100645"/>
                  </a:lnTo>
                  <a:close/>
                </a:path>
              </a:pathLst>
            </a:custGeom>
            <a:solidFill>
              <a:srgbClr val="DEECF5"/>
            </a:solidFill>
            <a:ln cap="sq">
              <a:noFill/>
              <a:prstDash val="solid"/>
              <a:miter/>
            </a:ln>
          </p:spPr>
        </p:sp>
        <p:sp>
          <p:nvSpPr>
            <p:cNvPr id="25" name="TextBox 25"/>
            <p:cNvSpPr txBox="1"/>
            <p:nvPr/>
          </p:nvSpPr>
          <p:spPr>
            <a:xfrm>
              <a:off x="0" y="-95250"/>
              <a:ext cx="828692" cy="195895"/>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2051940" y="3309586"/>
            <a:ext cx="4939557" cy="651624"/>
            <a:chOff x="0" y="0"/>
            <a:chExt cx="789908" cy="104204"/>
          </a:xfrm>
        </p:grpSpPr>
        <p:sp>
          <p:nvSpPr>
            <p:cNvPr id="27" name="Freeform 27"/>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F4E2E4"/>
            </a:solidFill>
            <a:ln cap="sq">
              <a:noFill/>
              <a:prstDash val="solid"/>
              <a:miter/>
            </a:ln>
          </p:spPr>
        </p:sp>
        <p:sp>
          <p:nvSpPr>
            <p:cNvPr id="28" name="TextBox 28"/>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sp>
        <p:nvSpPr>
          <p:cNvPr id="29" name="Freeform 29"/>
          <p:cNvSpPr/>
          <p:nvPr/>
        </p:nvSpPr>
        <p:spPr>
          <a:xfrm>
            <a:off x="8363439" y="720466"/>
            <a:ext cx="10025190" cy="5829866"/>
          </a:xfrm>
          <a:custGeom>
            <a:avLst/>
            <a:gdLst/>
            <a:ahLst/>
            <a:cxnLst/>
            <a:rect l="l" t="t" r="r" b="b"/>
            <a:pathLst>
              <a:path w="10025190" h="5829866">
                <a:moveTo>
                  <a:pt x="0" y="0"/>
                </a:moveTo>
                <a:lnTo>
                  <a:pt x="10025189" y="0"/>
                </a:lnTo>
                <a:lnTo>
                  <a:pt x="10025189" y="5829865"/>
                </a:lnTo>
                <a:lnTo>
                  <a:pt x="0" y="5829865"/>
                </a:lnTo>
                <a:lnTo>
                  <a:pt x="0" y="0"/>
                </a:lnTo>
                <a:close/>
              </a:path>
            </a:pathLst>
          </a:custGeom>
          <a:blipFill>
            <a:blip r:embed="rId1"/>
            <a:stretch>
              <a:fillRect/>
            </a:stretch>
          </a:blipFill>
        </p:spPr>
      </p:sp>
      <p:sp>
        <p:nvSpPr>
          <p:cNvPr id="30" name="Freeform 30"/>
          <p:cNvSpPr/>
          <p:nvPr/>
        </p:nvSpPr>
        <p:spPr>
          <a:xfrm>
            <a:off x="142442" y="4502682"/>
            <a:ext cx="9021911" cy="5186366"/>
          </a:xfrm>
          <a:custGeom>
            <a:avLst/>
            <a:gdLst/>
            <a:ahLst/>
            <a:cxnLst/>
            <a:rect l="l" t="t" r="r" b="b"/>
            <a:pathLst>
              <a:path w="9021911" h="5186366">
                <a:moveTo>
                  <a:pt x="0" y="0"/>
                </a:moveTo>
                <a:lnTo>
                  <a:pt x="9021911" y="0"/>
                </a:lnTo>
                <a:lnTo>
                  <a:pt x="9021911" y="5186367"/>
                </a:lnTo>
                <a:lnTo>
                  <a:pt x="0" y="5186367"/>
                </a:lnTo>
                <a:lnTo>
                  <a:pt x="0" y="0"/>
                </a:lnTo>
                <a:close/>
              </a:path>
            </a:pathLst>
          </a:custGeom>
          <a:blipFill>
            <a:blip r:embed="rId2"/>
            <a:stretch>
              <a:fillRect/>
            </a:stretch>
          </a:blipFill>
        </p:spPr>
      </p:sp>
      <p:sp>
        <p:nvSpPr>
          <p:cNvPr id="31" name="TextBox 31"/>
          <p:cNvSpPr txBox="1"/>
          <p:nvPr/>
        </p:nvSpPr>
        <p:spPr>
          <a:xfrm>
            <a:off x="1493967" y="897566"/>
            <a:ext cx="6402747" cy="762000"/>
          </a:xfrm>
          <a:prstGeom prst="rect">
            <a:avLst/>
          </a:prstGeom>
        </p:spPr>
        <p:txBody>
          <a:bodyPr lIns="0" tIns="0" rIns="0" bIns="0" rtlCol="0" anchor="t">
            <a:spAutoFit/>
          </a:bodyPr>
          <a:lstStyle/>
          <a:p>
            <a:pPr>
              <a:lnSpc>
                <a:spcPts val="6000"/>
              </a:lnSpc>
            </a:pPr>
            <a:r>
              <a:rPr lang="en-US" sz="5000">
                <a:solidFill>
                  <a:srgbClr val="1E1E1E"/>
                </a:solidFill>
                <a:latin typeface="思源宋体 Heavy" panose="02020900000000000000" charset="-122"/>
                <a:ea typeface="思源宋体 Heavy" panose="02020900000000000000" charset="-122"/>
              </a:rPr>
              <a:t>    四、平稳性分析</a:t>
            </a:r>
            <a:endParaRPr lang="en-US" sz="5000">
              <a:solidFill>
                <a:srgbClr val="1E1E1E"/>
              </a:solidFill>
              <a:latin typeface="思源宋体 Heavy" panose="02020900000000000000" charset="-122"/>
              <a:ea typeface="思源宋体 Heavy" panose="02020900000000000000" charset="-122"/>
            </a:endParaRPr>
          </a:p>
        </p:txBody>
      </p:sp>
      <p:sp>
        <p:nvSpPr>
          <p:cNvPr id="32" name="TextBox 32"/>
          <p:cNvSpPr txBox="1"/>
          <p:nvPr/>
        </p:nvSpPr>
        <p:spPr>
          <a:xfrm>
            <a:off x="10468536" y="77662"/>
            <a:ext cx="496225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对每个公司的十年数据作图</a:t>
            </a:r>
            <a:endParaRPr lang="en-US" sz="2760">
              <a:solidFill>
                <a:srgbClr val="1E1E1E"/>
              </a:solidFill>
              <a:ea typeface="思源黑体 2 Bold" panose="020B0800000000000000" charset="-122"/>
            </a:endParaRPr>
          </a:p>
        </p:txBody>
      </p:sp>
      <p:sp>
        <p:nvSpPr>
          <p:cNvPr id="33" name="TextBox 33"/>
          <p:cNvSpPr txBox="1"/>
          <p:nvPr/>
        </p:nvSpPr>
        <p:spPr>
          <a:xfrm>
            <a:off x="2238409" y="3321516"/>
            <a:ext cx="496225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对每个公司的五年数据作图</a:t>
            </a:r>
            <a:endParaRPr lang="en-US" sz="2760">
              <a:solidFill>
                <a:srgbClr val="1E1E1E"/>
              </a:solidFill>
              <a:ea typeface="思源黑体 2 Bold" panose="020B0800000000000000" charset="-122"/>
            </a:endParaRPr>
          </a:p>
        </p:txBody>
      </p:sp>
      <p:grpSp>
        <p:nvGrpSpPr>
          <p:cNvPr id="34" name="Group 34"/>
          <p:cNvGrpSpPr/>
          <p:nvPr/>
        </p:nvGrpSpPr>
        <p:grpSpPr>
          <a:xfrm rot="0">
            <a:off x="9968875" y="7696389"/>
            <a:ext cx="6266625" cy="1587052"/>
            <a:chOff x="0" y="0"/>
            <a:chExt cx="1002126" cy="253793"/>
          </a:xfrm>
        </p:grpSpPr>
        <p:sp>
          <p:nvSpPr>
            <p:cNvPr id="35" name="Freeform 35"/>
            <p:cNvSpPr/>
            <p:nvPr/>
          </p:nvSpPr>
          <p:spPr>
            <a:xfrm>
              <a:off x="0" y="0"/>
              <a:ext cx="1002126" cy="253793"/>
            </a:xfrm>
            <a:custGeom>
              <a:avLst/>
              <a:gdLst/>
              <a:ahLst/>
              <a:cxnLst/>
              <a:rect l="l" t="t" r="r" b="b"/>
              <a:pathLst>
                <a:path w="1002126" h="253793">
                  <a:moveTo>
                    <a:pt x="0" y="0"/>
                  </a:moveTo>
                  <a:lnTo>
                    <a:pt x="1002126" y="0"/>
                  </a:lnTo>
                  <a:lnTo>
                    <a:pt x="1002126" y="253793"/>
                  </a:lnTo>
                  <a:lnTo>
                    <a:pt x="0" y="253793"/>
                  </a:lnTo>
                  <a:close/>
                </a:path>
              </a:pathLst>
            </a:custGeom>
            <a:solidFill>
              <a:srgbClr val="3779A0"/>
            </a:solidFill>
            <a:ln cap="sq">
              <a:noFill/>
              <a:prstDash val="solid"/>
              <a:miter/>
            </a:ln>
          </p:spPr>
        </p:sp>
        <p:sp>
          <p:nvSpPr>
            <p:cNvPr id="36" name="TextBox 36"/>
            <p:cNvSpPr txBox="1"/>
            <p:nvPr/>
          </p:nvSpPr>
          <p:spPr>
            <a:xfrm>
              <a:off x="0" y="-95250"/>
              <a:ext cx="1002126" cy="349043"/>
            </a:xfrm>
            <a:prstGeom prst="rect">
              <a:avLst/>
            </a:prstGeom>
          </p:spPr>
          <p:txBody>
            <a:bodyPr lIns="50800" tIns="50800" rIns="50800" bIns="50800" rtlCol="0" anchor="ctr"/>
            <a:lstStyle/>
            <a:p>
              <a:pPr algn="ctr">
                <a:lnSpc>
                  <a:spcPts val="3695"/>
                </a:lnSpc>
              </a:pPr>
            </a:p>
          </p:txBody>
        </p:sp>
      </p:grpSp>
      <p:sp>
        <p:nvSpPr>
          <p:cNvPr id="37" name="TextBox 37"/>
          <p:cNvSpPr txBox="1"/>
          <p:nvPr/>
        </p:nvSpPr>
        <p:spPr>
          <a:xfrm>
            <a:off x="10208136" y="7835962"/>
            <a:ext cx="5730243" cy="1062608"/>
          </a:xfrm>
          <a:prstGeom prst="rect">
            <a:avLst/>
          </a:prstGeom>
        </p:spPr>
        <p:txBody>
          <a:bodyPr lIns="0" tIns="0" rIns="0" bIns="0" rtlCol="0" anchor="t">
            <a:spAutoFit/>
          </a:bodyPr>
          <a:lstStyle/>
          <a:p>
            <a:pPr>
              <a:lnSpc>
                <a:spcPts val="4370"/>
              </a:lnSpc>
            </a:pPr>
            <a:r>
              <a:rPr lang="en-US" sz="2800">
                <a:solidFill>
                  <a:srgbClr val="FFFFFF"/>
                </a:solidFill>
                <a:ea typeface="思源黑体 2 Bold" panose="020B0800000000000000" charset="-122"/>
              </a:rPr>
              <a:t>结论：</a:t>
            </a:r>
            <a:endParaRPr lang="en-US" sz="2800">
              <a:solidFill>
                <a:srgbClr val="FFFFFF"/>
              </a:solidFill>
              <a:ea typeface="思源黑体 2 Bold" panose="020B0800000000000000" charset="-122"/>
            </a:endParaRPr>
          </a:p>
          <a:p>
            <a:pPr>
              <a:lnSpc>
                <a:spcPts val="4370"/>
              </a:lnSpc>
            </a:pPr>
            <a:r>
              <a:rPr lang="en-US" sz="2800">
                <a:solidFill>
                  <a:srgbClr val="FFFFFF"/>
                </a:solidFill>
                <a:ea typeface="思源黑体 2 Bold" panose="020B0800000000000000" charset="-122"/>
              </a:rPr>
              <a:t>近五年、近十年的数据都不是平稳的</a:t>
            </a:r>
            <a:endParaRPr lang="en-US" sz="2800">
              <a:solidFill>
                <a:srgbClr val="FFFFFF"/>
              </a:solidFill>
              <a:ea typeface="思源黑体 2 Bold" panose="020B0800000000000000"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0248707" y="68841"/>
            <a:ext cx="5182084" cy="629364"/>
            <a:chOff x="0" y="0"/>
            <a:chExt cx="828692" cy="100645"/>
          </a:xfrm>
        </p:grpSpPr>
        <p:sp>
          <p:nvSpPr>
            <p:cNvPr id="24" name="Freeform 24"/>
            <p:cNvSpPr/>
            <p:nvPr/>
          </p:nvSpPr>
          <p:spPr>
            <a:xfrm>
              <a:off x="0" y="0"/>
              <a:ext cx="828692" cy="100645"/>
            </a:xfrm>
            <a:custGeom>
              <a:avLst/>
              <a:gdLst/>
              <a:ahLst/>
              <a:cxnLst/>
              <a:rect l="l" t="t" r="r" b="b"/>
              <a:pathLst>
                <a:path w="828692" h="100645">
                  <a:moveTo>
                    <a:pt x="0" y="0"/>
                  </a:moveTo>
                  <a:lnTo>
                    <a:pt x="828692" y="0"/>
                  </a:lnTo>
                  <a:lnTo>
                    <a:pt x="828692" y="100645"/>
                  </a:lnTo>
                  <a:lnTo>
                    <a:pt x="0" y="100645"/>
                  </a:lnTo>
                  <a:close/>
                </a:path>
              </a:pathLst>
            </a:custGeom>
            <a:solidFill>
              <a:srgbClr val="DEECF5"/>
            </a:solidFill>
            <a:ln cap="sq">
              <a:noFill/>
              <a:prstDash val="solid"/>
              <a:miter/>
            </a:ln>
          </p:spPr>
        </p:sp>
        <p:sp>
          <p:nvSpPr>
            <p:cNvPr id="25" name="TextBox 25"/>
            <p:cNvSpPr txBox="1"/>
            <p:nvPr/>
          </p:nvSpPr>
          <p:spPr>
            <a:xfrm>
              <a:off x="0" y="-95250"/>
              <a:ext cx="828692" cy="195895"/>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2051940" y="3309586"/>
            <a:ext cx="4939557" cy="651624"/>
            <a:chOff x="0" y="0"/>
            <a:chExt cx="789908" cy="104204"/>
          </a:xfrm>
        </p:grpSpPr>
        <p:sp>
          <p:nvSpPr>
            <p:cNvPr id="27" name="Freeform 27"/>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F4E2E4"/>
            </a:solidFill>
            <a:ln cap="sq">
              <a:noFill/>
              <a:prstDash val="solid"/>
              <a:miter/>
            </a:ln>
          </p:spPr>
        </p:sp>
        <p:sp>
          <p:nvSpPr>
            <p:cNvPr id="28" name="TextBox 28"/>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grpSp>
        <p:nvGrpSpPr>
          <p:cNvPr id="29" name="Group 29"/>
          <p:cNvGrpSpPr/>
          <p:nvPr/>
        </p:nvGrpSpPr>
        <p:grpSpPr>
          <a:xfrm rot="0">
            <a:off x="9968875" y="7696389"/>
            <a:ext cx="6266625" cy="1992660"/>
            <a:chOff x="0" y="0"/>
            <a:chExt cx="1002126" cy="318656"/>
          </a:xfrm>
        </p:grpSpPr>
        <p:sp>
          <p:nvSpPr>
            <p:cNvPr id="30" name="Freeform 30"/>
            <p:cNvSpPr/>
            <p:nvPr/>
          </p:nvSpPr>
          <p:spPr>
            <a:xfrm>
              <a:off x="0" y="0"/>
              <a:ext cx="1002126" cy="318656"/>
            </a:xfrm>
            <a:custGeom>
              <a:avLst/>
              <a:gdLst/>
              <a:ahLst/>
              <a:cxnLst/>
              <a:rect l="l" t="t" r="r" b="b"/>
              <a:pathLst>
                <a:path w="1002126" h="318656">
                  <a:moveTo>
                    <a:pt x="0" y="0"/>
                  </a:moveTo>
                  <a:lnTo>
                    <a:pt x="1002126" y="0"/>
                  </a:lnTo>
                  <a:lnTo>
                    <a:pt x="1002126" y="318656"/>
                  </a:lnTo>
                  <a:lnTo>
                    <a:pt x="0" y="318656"/>
                  </a:lnTo>
                  <a:close/>
                </a:path>
              </a:pathLst>
            </a:custGeom>
            <a:solidFill>
              <a:srgbClr val="3779A0"/>
            </a:solidFill>
            <a:ln cap="sq">
              <a:noFill/>
              <a:prstDash val="solid"/>
              <a:miter/>
            </a:ln>
          </p:spPr>
        </p:sp>
        <p:sp>
          <p:nvSpPr>
            <p:cNvPr id="31" name="TextBox 31"/>
            <p:cNvSpPr txBox="1"/>
            <p:nvPr/>
          </p:nvSpPr>
          <p:spPr>
            <a:xfrm>
              <a:off x="0" y="-95250"/>
              <a:ext cx="1002126" cy="413906"/>
            </a:xfrm>
            <a:prstGeom prst="rect">
              <a:avLst/>
            </a:prstGeom>
          </p:spPr>
          <p:txBody>
            <a:bodyPr lIns="50800" tIns="50800" rIns="50800" bIns="50800" rtlCol="0" anchor="ctr"/>
            <a:lstStyle/>
            <a:p>
              <a:pPr algn="ctr">
                <a:lnSpc>
                  <a:spcPts val="3695"/>
                </a:lnSpc>
              </a:pPr>
            </a:p>
          </p:txBody>
        </p:sp>
      </p:grpSp>
      <p:sp>
        <p:nvSpPr>
          <p:cNvPr id="32" name="Freeform 32"/>
          <p:cNvSpPr/>
          <p:nvPr/>
        </p:nvSpPr>
        <p:spPr>
          <a:xfrm>
            <a:off x="9392620" y="837771"/>
            <a:ext cx="8845344" cy="5177041"/>
          </a:xfrm>
          <a:custGeom>
            <a:avLst/>
            <a:gdLst/>
            <a:ahLst/>
            <a:cxnLst/>
            <a:rect l="l" t="t" r="r" b="b"/>
            <a:pathLst>
              <a:path w="8845344" h="5177041">
                <a:moveTo>
                  <a:pt x="0" y="0"/>
                </a:moveTo>
                <a:lnTo>
                  <a:pt x="8845344" y="0"/>
                </a:lnTo>
                <a:lnTo>
                  <a:pt x="8845344" y="5177040"/>
                </a:lnTo>
                <a:lnTo>
                  <a:pt x="0" y="5177040"/>
                </a:lnTo>
                <a:lnTo>
                  <a:pt x="0" y="0"/>
                </a:lnTo>
                <a:close/>
              </a:path>
            </a:pathLst>
          </a:custGeom>
          <a:blipFill>
            <a:blip r:embed="rId1"/>
            <a:stretch>
              <a:fillRect/>
            </a:stretch>
          </a:blipFill>
        </p:spPr>
      </p:sp>
      <p:sp>
        <p:nvSpPr>
          <p:cNvPr id="33" name="Freeform 33"/>
          <p:cNvSpPr/>
          <p:nvPr/>
        </p:nvSpPr>
        <p:spPr>
          <a:xfrm>
            <a:off x="160406" y="4241429"/>
            <a:ext cx="9513194" cy="5807473"/>
          </a:xfrm>
          <a:custGeom>
            <a:avLst/>
            <a:gdLst/>
            <a:ahLst/>
            <a:cxnLst/>
            <a:rect l="l" t="t" r="r" b="b"/>
            <a:pathLst>
              <a:path w="9513194" h="5807473">
                <a:moveTo>
                  <a:pt x="0" y="0"/>
                </a:moveTo>
                <a:lnTo>
                  <a:pt x="9513194" y="0"/>
                </a:lnTo>
                <a:lnTo>
                  <a:pt x="9513194" y="5807473"/>
                </a:lnTo>
                <a:lnTo>
                  <a:pt x="0" y="5807473"/>
                </a:lnTo>
                <a:lnTo>
                  <a:pt x="0" y="0"/>
                </a:lnTo>
                <a:close/>
              </a:path>
            </a:pathLst>
          </a:custGeom>
          <a:blipFill>
            <a:blip r:embed="rId2"/>
            <a:stretch>
              <a:fillRect/>
            </a:stretch>
          </a:blipFill>
        </p:spPr>
      </p:sp>
      <p:sp>
        <p:nvSpPr>
          <p:cNvPr id="34" name="TextBox 34"/>
          <p:cNvSpPr txBox="1"/>
          <p:nvPr/>
        </p:nvSpPr>
        <p:spPr>
          <a:xfrm>
            <a:off x="1493967" y="897566"/>
            <a:ext cx="6402747" cy="1514475"/>
          </a:xfrm>
          <a:prstGeom prst="rect">
            <a:avLst/>
          </a:prstGeom>
        </p:spPr>
        <p:txBody>
          <a:bodyPr lIns="0" tIns="0" rIns="0" bIns="0" rtlCol="0" anchor="t">
            <a:spAutoFit/>
          </a:bodyPr>
          <a:lstStyle/>
          <a:p>
            <a:pPr>
              <a:lnSpc>
                <a:spcPts val="6000"/>
              </a:lnSpc>
            </a:pPr>
            <a:r>
              <a:rPr lang="en-US" sz="5000">
                <a:solidFill>
                  <a:srgbClr val="1E1E1E"/>
                </a:solidFill>
                <a:latin typeface="思源宋体 Heavy" panose="02020900000000000000" charset="-122"/>
              </a:rPr>
              <a:t>        </a:t>
            </a:r>
            <a:r>
              <a:rPr lang="en-US" sz="5000">
                <a:solidFill>
                  <a:srgbClr val="3779A0"/>
                </a:solidFill>
                <a:ea typeface="思源宋体 Heavy" panose="02020900000000000000" charset="-122"/>
              </a:rPr>
              <a:t>一阶差分后的</a:t>
            </a:r>
            <a:endParaRPr lang="en-US" sz="5000">
              <a:solidFill>
                <a:srgbClr val="3779A0"/>
              </a:solidFill>
              <a:ea typeface="思源宋体 Heavy" panose="02020900000000000000" charset="-122"/>
            </a:endParaRPr>
          </a:p>
          <a:p>
            <a:pPr algn="ctr">
              <a:lnSpc>
                <a:spcPts val="6000"/>
              </a:lnSpc>
            </a:pPr>
            <a:r>
              <a:rPr lang="en-US" sz="5000">
                <a:solidFill>
                  <a:srgbClr val="1E1E1E"/>
                </a:solidFill>
                <a:ea typeface="思源宋体 Heavy" panose="02020900000000000000" charset="-122"/>
              </a:rPr>
              <a:t>平稳性分析</a:t>
            </a:r>
            <a:endParaRPr lang="en-US" sz="5000">
              <a:solidFill>
                <a:srgbClr val="1E1E1E"/>
              </a:solidFill>
              <a:ea typeface="思源宋体 Heavy" panose="02020900000000000000" charset="-122"/>
            </a:endParaRPr>
          </a:p>
        </p:txBody>
      </p:sp>
      <p:sp>
        <p:nvSpPr>
          <p:cNvPr id="35" name="TextBox 35"/>
          <p:cNvSpPr txBox="1"/>
          <p:nvPr/>
        </p:nvSpPr>
        <p:spPr>
          <a:xfrm>
            <a:off x="10468536" y="77662"/>
            <a:ext cx="496225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对每个公司的十年数据作图</a:t>
            </a:r>
            <a:endParaRPr lang="en-US" sz="2760">
              <a:solidFill>
                <a:srgbClr val="1E1E1E"/>
              </a:solidFill>
              <a:ea typeface="思源黑体 2 Bold" panose="020B0800000000000000" charset="-122"/>
            </a:endParaRPr>
          </a:p>
        </p:txBody>
      </p:sp>
      <p:sp>
        <p:nvSpPr>
          <p:cNvPr id="36" name="TextBox 36"/>
          <p:cNvSpPr txBox="1"/>
          <p:nvPr/>
        </p:nvSpPr>
        <p:spPr>
          <a:xfrm>
            <a:off x="2238409" y="3321516"/>
            <a:ext cx="496225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对每个公司的五年数据作图</a:t>
            </a:r>
            <a:endParaRPr lang="en-US" sz="2760">
              <a:solidFill>
                <a:srgbClr val="1E1E1E"/>
              </a:solidFill>
              <a:ea typeface="思源黑体 2 Bold" panose="020B0800000000000000" charset="-122"/>
            </a:endParaRPr>
          </a:p>
        </p:txBody>
      </p:sp>
      <p:sp>
        <p:nvSpPr>
          <p:cNvPr id="37" name="TextBox 37"/>
          <p:cNvSpPr txBox="1"/>
          <p:nvPr/>
        </p:nvSpPr>
        <p:spPr>
          <a:xfrm>
            <a:off x="10208136" y="7835962"/>
            <a:ext cx="5730243" cy="1615058"/>
          </a:xfrm>
          <a:prstGeom prst="rect">
            <a:avLst/>
          </a:prstGeom>
        </p:spPr>
        <p:txBody>
          <a:bodyPr lIns="0" tIns="0" rIns="0" bIns="0" rtlCol="0" anchor="t">
            <a:spAutoFit/>
          </a:bodyPr>
          <a:lstStyle/>
          <a:p>
            <a:pPr>
              <a:lnSpc>
                <a:spcPts val="4370"/>
              </a:lnSpc>
            </a:pPr>
            <a:r>
              <a:rPr lang="en-US" sz="2800">
                <a:solidFill>
                  <a:srgbClr val="FFFFFF"/>
                </a:solidFill>
                <a:ea typeface="思源黑体 2 Bold" panose="020B0800000000000000" charset="-122"/>
              </a:rPr>
              <a:t>结论：</a:t>
            </a:r>
            <a:endParaRPr lang="en-US" sz="2800">
              <a:solidFill>
                <a:srgbClr val="FFFFFF"/>
              </a:solidFill>
              <a:ea typeface="思源黑体 2 Bold" panose="020B0800000000000000" charset="-122"/>
            </a:endParaRPr>
          </a:p>
          <a:p>
            <a:pPr>
              <a:lnSpc>
                <a:spcPts val="4370"/>
              </a:lnSpc>
            </a:pPr>
            <a:r>
              <a:rPr lang="en-US" sz="2800">
                <a:solidFill>
                  <a:srgbClr val="FFFFFF"/>
                </a:solidFill>
                <a:ea typeface="思源黑体 2 Bold" panose="020B0800000000000000" charset="-122"/>
              </a:rPr>
              <a:t>一阶差分后</a:t>
            </a:r>
            <a:endParaRPr lang="en-US" sz="2800">
              <a:solidFill>
                <a:srgbClr val="FFFFFF"/>
              </a:solidFill>
              <a:ea typeface="思源黑体 2 Bold" panose="020B0800000000000000" charset="-122"/>
            </a:endParaRPr>
          </a:p>
          <a:p>
            <a:pPr>
              <a:lnSpc>
                <a:spcPts val="4370"/>
              </a:lnSpc>
            </a:pPr>
            <a:r>
              <a:rPr lang="en-US" sz="2800">
                <a:solidFill>
                  <a:srgbClr val="FFFFFF"/>
                </a:solidFill>
                <a:ea typeface="思源黑体 2 Bold" panose="020B0800000000000000" charset="-122"/>
              </a:rPr>
              <a:t>近五年、近十年的数据都是平稳的</a:t>
            </a:r>
            <a:endParaRPr lang="en-US" sz="2800">
              <a:solidFill>
                <a:srgbClr val="FFFFFF"/>
              </a:solidFill>
              <a:ea typeface="思源黑体 2 Bold" panose="020B0800000000000000"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282220" y="2006164"/>
            <a:ext cx="4939557" cy="651624"/>
            <a:chOff x="0" y="0"/>
            <a:chExt cx="789908" cy="104204"/>
          </a:xfrm>
        </p:grpSpPr>
        <p:sp>
          <p:nvSpPr>
            <p:cNvPr id="24" name="Freeform 24"/>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F4E2E4"/>
            </a:solidFill>
            <a:ln cap="sq">
              <a:noFill/>
              <a:prstDash val="solid"/>
              <a:miter/>
            </a:ln>
          </p:spPr>
        </p:sp>
        <p:sp>
          <p:nvSpPr>
            <p:cNvPr id="25" name="TextBox 25"/>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sp>
        <p:nvSpPr>
          <p:cNvPr id="26" name="Freeform 26"/>
          <p:cNvSpPr/>
          <p:nvPr/>
        </p:nvSpPr>
        <p:spPr>
          <a:xfrm>
            <a:off x="874803" y="2885186"/>
            <a:ext cx="6273587" cy="6876247"/>
          </a:xfrm>
          <a:custGeom>
            <a:avLst/>
            <a:gdLst/>
            <a:ahLst/>
            <a:cxnLst/>
            <a:rect l="l" t="t" r="r" b="b"/>
            <a:pathLst>
              <a:path w="6273587" h="6876247">
                <a:moveTo>
                  <a:pt x="0" y="0"/>
                </a:moveTo>
                <a:lnTo>
                  <a:pt x="6273587" y="0"/>
                </a:lnTo>
                <a:lnTo>
                  <a:pt x="6273587" y="6876247"/>
                </a:lnTo>
                <a:lnTo>
                  <a:pt x="0" y="6876247"/>
                </a:lnTo>
                <a:lnTo>
                  <a:pt x="0" y="0"/>
                </a:lnTo>
                <a:close/>
              </a:path>
            </a:pathLst>
          </a:custGeom>
          <a:blipFill>
            <a:blip r:embed="rId1"/>
            <a:stretch>
              <a:fillRect/>
            </a:stretch>
          </a:blipFill>
        </p:spPr>
      </p:sp>
      <p:grpSp>
        <p:nvGrpSpPr>
          <p:cNvPr id="27" name="Group 27"/>
          <p:cNvGrpSpPr/>
          <p:nvPr/>
        </p:nvGrpSpPr>
        <p:grpSpPr>
          <a:xfrm rot="0">
            <a:off x="7718328" y="2006164"/>
            <a:ext cx="4939557" cy="651624"/>
            <a:chOff x="0" y="0"/>
            <a:chExt cx="789908" cy="104204"/>
          </a:xfrm>
        </p:grpSpPr>
        <p:sp>
          <p:nvSpPr>
            <p:cNvPr id="28" name="Freeform 28"/>
            <p:cNvSpPr/>
            <p:nvPr/>
          </p:nvSpPr>
          <p:spPr>
            <a:xfrm>
              <a:off x="0" y="0"/>
              <a:ext cx="789908" cy="104204"/>
            </a:xfrm>
            <a:custGeom>
              <a:avLst/>
              <a:gdLst/>
              <a:ahLst/>
              <a:cxnLst/>
              <a:rect l="l" t="t" r="r" b="b"/>
              <a:pathLst>
                <a:path w="789908" h="104204">
                  <a:moveTo>
                    <a:pt x="0" y="0"/>
                  </a:moveTo>
                  <a:lnTo>
                    <a:pt x="789908" y="0"/>
                  </a:lnTo>
                  <a:lnTo>
                    <a:pt x="789908" y="104204"/>
                  </a:lnTo>
                  <a:lnTo>
                    <a:pt x="0" y="104204"/>
                  </a:lnTo>
                  <a:close/>
                </a:path>
              </a:pathLst>
            </a:custGeom>
            <a:solidFill>
              <a:srgbClr val="DEECF5"/>
            </a:solidFill>
            <a:ln cap="sq">
              <a:noFill/>
              <a:prstDash val="solid"/>
              <a:miter/>
            </a:ln>
          </p:spPr>
        </p:sp>
        <p:sp>
          <p:nvSpPr>
            <p:cNvPr id="29" name="TextBox 29"/>
            <p:cNvSpPr txBox="1"/>
            <p:nvPr/>
          </p:nvSpPr>
          <p:spPr>
            <a:xfrm>
              <a:off x="0" y="-95250"/>
              <a:ext cx="789908" cy="199454"/>
            </a:xfrm>
            <a:prstGeom prst="rect">
              <a:avLst/>
            </a:prstGeom>
          </p:spPr>
          <p:txBody>
            <a:bodyPr lIns="50800" tIns="50800" rIns="50800" bIns="50800" rtlCol="0" anchor="ctr"/>
            <a:lstStyle/>
            <a:p>
              <a:pPr algn="ctr">
                <a:lnSpc>
                  <a:spcPts val="3695"/>
                </a:lnSpc>
              </a:pPr>
            </a:p>
          </p:txBody>
        </p:sp>
      </p:grpSp>
      <p:sp>
        <p:nvSpPr>
          <p:cNvPr id="30" name="Freeform 30"/>
          <p:cNvSpPr/>
          <p:nvPr/>
        </p:nvSpPr>
        <p:spPr>
          <a:xfrm>
            <a:off x="7148390" y="2885186"/>
            <a:ext cx="6569977" cy="6876247"/>
          </a:xfrm>
          <a:custGeom>
            <a:avLst/>
            <a:gdLst/>
            <a:ahLst/>
            <a:cxnLst/>
            <a:rect l="l" t="t" r="r" b="b"/>
            <a:pathLst>
              <a:path w="6569977" h="6876247">
                <a:moveTo>
                  <a:pt x="0" y="0"/>
                </a:moveTo>
                <a:lnTo>
                  <a:pt x="6569977" y="0"/>
                </a:lnTo>
                <a:lnTo>
                  <a:pt x="6569977" y="6876247"/>
                </a:lnTo>
                <a:lnTo>
                  <a:pt x="0" y="6876247"/>
                </a:lnTo>
                <a:lnTo>
                  <a:pt x="0" y="0"/>
                </a:lnTo>
                <a:close/>
              </a:path>
            </a:pathLst>
          </a:custGeom>
          <a:blipFill>
            <a:blip r:embed="rId2"/>
            <a:stretch>
              <a:fillRect/>
            </a:stretch>
          </a:blipFill>
        </p:spPr>
      </p:sp>
      <p:sp>
        <p:nvSpPr>
          <p:cNvPr id="31" name="TextBox 31"/>
          <p:cNvSpPr txBox="1"/>
          <p:nvPr/>
        </p:nvSpPr>
        <p:spPr>
          <a:xfrm>
            <a:off x="2519869" y="897566"/>
            <a:ext cx="3590280" cy="762000"/>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白噪声分析</a:t>
            </a:r>
            <a:endParaRPr lang="en-US" sz="5000">
              <a:solidFill>
                <a:srgbClr val="1E1E1E"/>
              </a:solidFill>
              <a:ea typeface="思源宋体 Heavy" panose="02020900000000000000" charset="-122"/>
            </a:endParaRPr>
          </a:p>
        </p:txBody>
      </p:sp>
      <p:sp>
        <p:nvSpPr>
          <p:cNvPr id="32" name="TextBox 32"/>
          <p:cNvSpPr txBox="1"/>
          <p:nvPr/>
        </p:nvSpPr>
        <p:spPr>
          <a:xfrm>
            <a:off x="1449144" y="2034035"/>
            <a:ext cx="4475511"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十年数据</a:t>
            </a:r>
            <a:endParaRPr lang="en-US" sz="2800">
              <a:solidFill>
                <a:srgbClr val="1E1E1E"/>
              </a:solidFill>
              <a:ea typeface="思源黑体 2 Bold" panose="020B0800000000000000" charset="-122"/>
            </a:endParaRPr>
          </a:p>
        </p:txBody>
      </p:sp>
      <p:sp>
        <p:nvSpPr>
          <p:cNvPr id="33" name="TextBox 33"/>
          <p:cNvSpPr txBox="1"/>
          <p:nvPr/>
        </p:nvSpPr>
        <p:spPr>
          <a:xfrm>
            <a:off x="7885253" y="2034035"/>
            <a:ext cx="4475511" cy="510158"/>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十年数据</a:t>
            </a:r>
            <a:endParaRPr lang="en-US" sz="2800">
              <a:solidFill>
                <a:srgbClr val="1E1E1E"/>
              </a:solidFill>
              <a:ea typeface="思源黑体 2 Bold" panose="020B0800000000000000" charset="-122"/>
            </a:endParaRPr>
          </a:p>
        </p:txBody>
      </p:sp>
      <p:grpSp>
        <p:nvGrpSpPr>
          <p:cNvPr id="34" name="Group 34"/>
          <p:cNvGrpSpPr/>
          <p:nvPr/>
        </p:nvGrpSpPr>
        <p:grpSpPr>
          <a:xfrm rot="0">
            <a:off x="13489389" y="1740490"/>
            <a:ext cx="3893593" cy="8020943"/>
            <a:chOff x="0" y="0"/>
            <a:chExt cx="693130" cy="1427873"/>
          </a:xfrm>
        </p:grpSpPr>
        <p:sp>
          <p:nvSpPr>
            <p:cNvPr id="35" name="Freeform 35"/>
            <p:cNvSpPr/>
            <p:nvPr/>
          </p:nvSpPr>
          <p:spPr>
            <a:xfrm>
              <a:off x="0" y="0"/>
              <a:ext cx="693130" cy="1427873"/>
            </a:xfrm>
            <a:custGeom>
              <a:avLst/>
              <a:gdLst/>
              <a:ahLst/>
              <a:cxnLst/>
              <a:rect l="l" t="t" r="r" b="b"/>
              <a:pathLst>
                <a:path w="693130" h="1427873">
                  <a:moveTo>
                    <a:pt x="109361" y="0"/>
                  </a:moveTo>
                  <a:lnTo>
                    <a:pt x="583769" y="0"/>
                  </a:lnTo>
                  <a:cubicBezTo>
                    <a:pt x="644167" y="0"/>
                    <a:pt x="693130" y="48962"/>
                    <a:pt x="693130" y="109361"/>
                  </a:cubicBezTo>
                  <a:lnTo>
                    <a:pt x="693130" y="1318512"/>
                  </a:lnTo>
                  <a:cubicBezTo>
                    <a:pt x="693130" y="1378910"/>
                    <a:pt x="644167" y="1427873"/>
                    <a:pt x="583769" y="1427873"/>
                  </a:cubicBezTo>
                  <a:lnTo>
                    <a:pt x="109361" y="1427873"/>
                  </a:lnTo>
                  <a:cubicBezTo>
                    <a:pt x="48962" y="1427873"/>
                    <a:pt x="0" y="1378910"/>
                    <a:pt x="0" y="1318512"/>
                  </a:cubicBezTo>
                  <a:lnTo>
                    <a:pt x="0" y="109361"/>
                  </a:lnTo>
                  <a:cubicBezTo>
                    <a:pt x="0" y="48962"/>
                    <a:pt x="48962" y="0"/>
                    <a:pt x="109361" y="0"/>
                  </a:cubicBezTo>
                  <a:close/>
                </a:path>
              </a:pathLst>
            </a:custGeom>
            <a:solidFill>
              <a:srgbClr val="F4E2E4"/>
            </a:solidFill>
            <a:ln cap="rnd">
              <a:noFill/>
              <a:prstDash val="solid"/>
              <a:round/>
            </a:ln>
          </p:spPr>
        </p:sp>
        <p:sp>
          <p:nvSpPr>
            <p:cNvPr id="36" name="TextBox 36"/>
            <p:cNvSpPr txBox="1"/>
            <p:nvPr/>
          </p:nvSpPr>
          <p:spPr>
            <a:xfrm>
              <a:off x="0" y="-57150"/>
              <a:ext cx="693130" cy="1485023"/>
            </a:xfrm>
            <a:prstGeom prst="rect">
              <a:avLst/>
            </a:prstGeom>
          </p:spPr>
          <p:txBody>
            <a:bodyPr lIns="50800" tIns="50800" rIns="50800" bIns="50800" rtlCol="0" anchor="ctr"/>
            <a:lstStyle/>
            <a:p>
              <a:pPr marL="0" lvl="0" indent="0" algn="ctr">
                <a:lnSpc>
                  <a:spcPts val="3105"/>
                </a:lnSpc>
                <a:spcBef>
                  <a:spcPct val="0"/>
                </a:spcBef>
              </a:pPr>
            </a:p>
          </p:txBody>
        </p:sp>
      </p:grpSp>
      <p:sp>
        <p:nvSpPr>
          <p:cNvPr id="37" name="TextBox 37"/>
          <p:cNvSpPr txBox="1"/>
          <p:nvPr/>
        </p:nvSpPr>
        <p:spPr>
          <a:xfrm>
            <a:off x="13847212" y="3133425"/>
            <a:ext cx="3177947" cy="5465700"/>
          </a:xfrm>
          <a:prstGeom prst="rect">
            <a:avLst/>
          </a:prstGeom>
        </p:spPr>
        <p:txBody>
          <a:bodyPr lIns="0" tIns="0" rIns="0" bIns="0" rtlCol="0" anchor="t">
            <a:spAutoFit/>
          </a:bodyPr>
          <a:lstStyle/>
          <a:p>
            <a:pPr algn="just">
              <a:lnSpc>
                <a:spcPts val="4375"/>
              </a:lnSpc>
            </a:pPr>
            <a:r>
              <a:rPr lang="en-US" sz="2200">
                <a:solidFill>
                  <a:srgbClr val="1E1E1E"/>
                </a:solidFill>
                <a:latin typeface="思源黑体 2" panose="020B0500000000000000" charset="-122"/>
                <a:ea typeface="思源黑体 2" panose="020B0500000000000000" charset="-122"/>
              </a:rPr>
              <a:t>除了TSLA，其他公司的股票收盘价在进行一阶差分后是白噪音序列，无法使用</a:t>
            </a:r>
            <a:endParaRPr lang="en-US" sz="2200">
              <a:solidFill>
                <a:srgbClr val="1E1E1E"/>
              </a:solidFill>
              <a:latin typeface="思源黑体 2" panose="020B0500000000000000" charset="-122"/>
              <a:ea typeface="思源黑体 2" panose="020B0500000000000000" charset="-122"/>
            </a:endParaRPr>
          </a:p>
          <a:p>
            <a:pPr algn="just">
              <a:lnSpc>
                <a:spcPts val="4375"/>
              </a:lnSpc>
            </a:pPr>
          </a:p>
          <a:p>
            <a:pPr algn="just">
              <a:lnSpc>
                <a:spcPts val="4375"/>
              </a:lnSpc>
            </a:pPr>
            <a:r>
              <a:rPr lang="en-US" sz="2200">
                <a:solidFill>
                  <a:srgbClr val="1E1E1E"/>
                </a:solidFill>
                <a:latin typeface="思源黑体 2" panose="020B0500000000000000" charset="-122"/>
                <a:ea typeface="思源黑体 2" panose="020B0500000000000000" charset="-122"/>
              </a:rPr>
              <a:t>决定聚焦于对TSLA的建模</a:t>
            </a:r>
            <a:endParaRPr lang="en-US" sz="2200">
              <a:solidFill>
                <a:srgbClr val="1E1E1E"/>
              </a:solidFill>
              <a:latin typeface="思源黑体 2" panose="020B0500000000000000" charset="-122"/>
              <a:ea typeface="思源黑体 2" panose="020B0500000000000000" charset="-122"/>
            </a:endParaRPr>
          </a:p>
          <a:p>
            <a:pPr algn="just">
              <a:lnSpc>
                <a:spcPts val="4375"/>
              </a:lnSpc>
            </a:pPr>
          </a:p>
          <a:p>
            <a:pPr algn="just">
              <a:lnSpc>
                <a:spcPts val="4375"/>
              </a:lnSpc>
            </a:pPr>
            <a:r>
              <a:rPr lang="en-US" sz="2200">
                <a:solidFill>
                  <a:srgbClr val="1E1E1E"/>
                </a:solidFill>
                <a:latin typeface="思源黑体 2" panose="020B0500000000000000" charset="-122"/>
                <a:ea typeface="思源黑体 2" panose="020B0500000000000000" charset="-122"/>
              </a:rPr>
              <a:t>确定了建模时较为合适的d值为1（因为一阶差分后，数据变成了平稳的）</a:t>
            </a:r>
            <a:endParaRPr lang="en-US" sz="2200">
              <a:solidFill>
                <a:srgbClr val="1E1E1E"/>
              </a:solidFill>
              <a:latin typeface="思源黑体 2" panose="020B0500000000000000" charset="-122"/>
              <a:ea typeface="思源黑体 2" panose="020B0500000000000000" charset="-122"/>
            </a:endParaRPr>
          </a:p>
        </p:txBody>
      </p:sp>
      <p:sp>
        <p:nvSpPr>
          <p:cNvPr id="38" name="TextBox 38"/>
          <p:cNvSpPr txBox="1"/>
          <p:nvPr/>
        </p:nvSpPr>
        <p:spPr>
          <a:xfrm>
            <a:off x="14311447" y="2034035"/>
            <a:ext cx="2249477" cy="510158"/>
          </a:xfrm>
          <a:prstGeom prst="rect">
            <a:avLst/>
          </a:prstGeom>
        </p:spPr>
        <p:txBody>
          <a:bodyPr lIns="0" tIns="0" rIns="0" bIns="0" rtlCol="0" anchor="t">
            <a:spAutoFit/>
          </a:bodyPr>
          <a:lstStyle/>
          <a:p>
            <a:pPr algn="ctr">
              <a:lnSpc>
                <a:spcPts val="4370"/>
              </a:lnSpc>
            </a:pPr>
            <a:r>
              <a:rPr lang="en-US" sz="2800">
                <a:solidFill>
                  <a:srgbClr val="1E1E1E"/>
                </a:solidFill>
                <a:ea typeface="思源黑体 2 Bold" panose="020B0800000000000000" charset="-122"/>
              </a:rPr>
              <a:t>结论</a:t>
            </a:r>
            <a:endParaRPr lang="en-US" sz="2800">
              <a:solidFill>
                <a:srgbClr val="1E1E1E"/>
              </a:solidFill>
              <a:ea typeface="思源黑体 2 Bold" panose="020B08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609254" y="2584295"/>
            <a:ext cx="15073302" cy="1576507"/>
            <a:chOff x="0" y="0"/>
            <a:chExt cx="840747" cy="87933"/>
          </a:xfrm>
        </p:grpSpPr>
        <p:sp>
          <p:nvSpPr>
            <p:cNvPr id="12" name="Freeform 12"/>
            <p:cNvSpPr/>
            <p:nvPr/>
          </p:nvSpPr>
          <p:spPr>
            <a:xfrm>
              <a:off x="0" y="0"/>
              <a:ext cx="840747" cy="87933"/>
            </a:xfrm>
            <a:custGeom>
              <a:avLst/>
              <a:gdLst/>
              <a:ahLst/>
              <a:cxnLst/>
              <a:rect l="l" t="t" r="r" b="b"/>
              <a:pathLst>
                <a:path w="840747" h="87933">
                  <a:moveTo>
                    <a:pt x="0" y="0"/>
                  </a:moveTo>
                  <a:lnTo>
                    <a:pt x="840747" y="0"/>
                  </a:lnTo>
                  <a:lnTo>
                    <a:pt x="840747" y="87933"/>
                  </a:lnTo>
                  <a:lnTo>
                    <a:pt x="0" y="87933"/>
                  </a:lnTo>
                  <a:close/>
                </a:path>
              </a:pathLst>
            </a:custGeom>
            <a:solidFill>
              <a:srgbClr val="000000">
                <a:alpha val="0"/>
              </a:srgbClr>
            </a:solidFill>
            <a:ln w="19050" cap="sq">
              <a:solidFill>
                <a:srgbClr val="3779A0"/>
              </a:solidFill>
              <a:prstDash val="sysDot"/>
              <a:miter/>
            </a:ln>
          </p:spPr>
        </p:sp>
        <p:sp>
          <p:nvSpPr>
            <p:cNvPr id="13" name="TextBox 13"/>
            <p:cNvSpPr txBox="1"/>
            <p:nvPr/>
          </p:nvSpPr>
          <p:spPr>
            <a:xfrm>
              <a:off x="0" y="-95250"/>
              <a:ext cx="840747" cy="183183"/>
            </a:xfrm>
            <a:prstGeom prst="rect">
              <a:avLst/>
            </a:prstGeom>
          </p:spPr>
          <p:txBody>
            <a:bodyPr lIns="50800" tIns="50800" rIns="50800" bIns="50800" rtlCol="0" anchor="ctr"/>
            <a:lstStyle/>
            <a:p>
              <a:pPr algn="ctr">
                <a:lnSpc>
                  <a:spcPts val="3695"/>
                </a:lnSpc>
              </a:pPr>
            </a:p>
          </p:txBody>
        </p:sp>
      </p:grpSp>
      <p:grpSp>
        <p:nvGrpSpPr>
          <p:cNvPr id="14" name="Group 14"/>
          <p:cNvGrpSpPr/>
          <p:nvPr/>
        </p:nvGrpSpPr>
        <p:grpSpPr>
          <a:xfrm rot="0">
            <a:off x="1609254" y="2258483"/>
            <a:ext cx="3469980" cy="651624"/>
            <a:chOff x="0" y="0"/>
            <a:chExt cx="554901" cy="104204"/>
          </a:xfrm>
        </p:grpSpPr>
        <p:sp>
          <p:nvSpPr>
            <p:cNvPr id="15" name="Freeform 15"/>
            <p:cNvSpPr/>
            <p:nvPr/>
          </p:nvSpPr>
          <p:spPr>
            <a:xfrm>
              <a:off x="0" y="0"/>
              <a:ext cx="554901" cy="104204"/>
            </a:xfrm>
            <a:custGeom>
              <a:avLst/>
              <a:gdLst/>
              <a:ahLst/>
              <a:cxnLst/>
              <a:rect l="l" t="t" r="r" b="b"/>
              <a:pathLst>
                <a:path w="554901" h="104204">
                  <a:moveTo>
                    <a:pt x="0" y="0"/>
                  </a:moveTo>
                  <a:lnTo>
                    <a:pt x="554901" y="0"/>
                  </a:lnTo>
                  <a:lnTo>
                    <a:pt x="554901" y="104204"/>
                  </a:lnTo>
                  <a:lnTo>
                    <a:pt x="0" y="104204"/>
                  </a:lnTo>
                  <a:close/>
                </a:path>
              </a:pathLst>
            </a:custGeom>
            <a:solidFill>
              <a:srgbClr val="DEECF5"/>
            </a:solidFill>
            <a:ln cap="sq">
              <a:noFill/>
              <a:prstDash val="solid"/>
              <a:miter/>
            </a:ln>
          </p:spPr>
        </p:sp>
        <p:sp>
          <p:nvSpPr>
            <p:cNvPr id="16" name="TextBox 16"/>
            <p:cNvSpPr txBox="1"/>
            <p:nvPr/>
          </p:nvSpPr>
          <p:spPr>
            <a:xfrm>
              <a:off x="0" y="-95250"/>
              <a:ext cx="554901" cy="199454"/>
            </a:xfrm>
            <a:prstGeom prst="rect">
              <a:avLst/>
            </a:prstGeom>
          </p:spPr>
          <p:txBody>
            <a:bodyPr lIns="50800" tIns="50800" rIns="50800" bIns="50800" rtlCol="0" anchor="ctr"/>
            <a:lstStyle/>
            <a:p>
              <a:pPr algn="ctr">
                <a:lnSpc>
                  <a:spcPts val="3695"/>
                </a:lnSpc>
              </a:pPr>
            </a:p>
          </p:txBody>
        </p:sp>
      </p:grpSp>
      <p:sp>
        <p:nvSpPr>
          <p:cNvPr id="29" name="TextBox 29"/>
          <p:cNvSpPr txBox="1"/>
          <p:nvPr/>
        </p:nvSpPr>
        <p:spPr>
          <a:xfrm>
            <a:off x="2133438" y="3162202"/>
            <a:ext cx="14102010" cy="732155"/>
          </a:xfrm>
          <a:prstGeom prst="rect">
            <a:avLst/>
          </a:prstGeom>
        </p:spPr>
        <p:txBody>
          <a:bodyPr lIns="0" tIns="0" rIns="0" bIns="0" rtlCol="0" anchor="t">
            <a:spAutoFit/>
          </a:bodyPr>
          <a:lstStyle/>
          <a:p>
            <a:pPr>
              <a:lnSpc>
                <a:spcPts val="2855"/>
              </a:lnSpc>
            </a:pPr>
            <a:r>
              <a:rPr lang="zh-CN" altLang="en-US" sz="2000" b="1">
                <a:sym typeface="+mn-ea"/>
              </a:rPr>
              <a:t>在回归分析前一般需要做相关分析，因为有了相关关系，才可能有回归影响关系；如果没有相关关系，是不应该有回归影响关系的。将每个变量与高等教育总入学人数进行两两相关分析，p值大于0.05，则说明没有相关关系，在进行回归分析时不放入！</a:t>
            </a:r>
            <a:endParaRPr lang="zh-CN" altLang="en-US" sz="2000" b="1">
              <a:solidFill>
                <a:srgbClr val="100F0D"/>
              </a:solidFill>
              <a:ea typeface="思源黑体 2" panose="020B0500000000000000" charset="-122"/>
              <a:sym typeface="+mn-ea"/>
            </a:endParaRPr>
          </a:p>
        </p:txBody>
      </p:sp>
      <p:sp>
        <p:nvSpPr>
          <p:cNvPr id="30" name="TextBox 30"/>
          <p:cNvSpPr txBox="1"/>
          <p:nvPr/>
        </p:nvSpPr>
        <p:spPr>
          <a:xfrm>
            <a:off x="1829083" y="2267303"/>
            <a:ext cx="3030322" cy="1120775"/>
          </a:xfrm>
          <a:prstGeom prst="rect">
            <a:avLst/>
          </a:prstGeom>
        </p:spPr>
        <p:txBody>
          <a:bodyPr lIns="0" tIns="0" rIns="0" bIns="0" rtlCol="0" anchor="t">
            <a:spAutoFit/>
          </a:bodyPr>
          <a:lstStyle/>
          <a:p>
            <a:pPr marL="0" lvl="0" indent="0" algn="l">
              <a:lnSpc>
                <a:spcPts val="4370"/>
              </a:lnSpc>
              <a:spcBef>
                <a:spcPct val="0"/>
              </a:spcBef>
            </a:pPr>
            <a:r>
              <a:rPr lang="zh-CN" altLang="en-US" sz="2800">
                <a:solidFill>
                  <a:srgbClr val="1E1E1E"/>
                </a:solidFill>
                <a:ea typeface="思源黑体 2 Bold" panose="020B0800000000000000" charset="-122"/>
                <a:sym typeface="+mn-ea"/>
              </a:rPr>
              <a:t>（</a:t>
            </a:r>
            <a:r>
              <a:rPr lang="en-US" altLang="zh-CN" sz="2800">
                <a:solidFill>
                  <a:srgbClr val="1E1E1E"/>
                </a:solidFill>
                <a:ea typeface="思源黑体 2 Bold" panose="020B0800000000000000" charset="-122"/>
                <a:sym typeface="+mn-ea"/>
              </a:rPr>
              <a:t>1</a:t>
            </a:r>
            <a:r>
              <a:rPr lang="zh-CN" altLang="en-US" sz="2800">
                <a:solidFill>
                  <a:srgbClr val="1E1E1E"/>
                </a:solidFill>
                <a:ea typeface="思源黑体 2 Bold" panose="020B0800000000000000" charset="-122"/>
                <a:sym typeface="+mn-ea"/>
              </a:rPr>
              <a:t>）</a:t>
            </a:r>
            <a:r>
              <a:rPr lang="en-US" sz="2800">
                <a:solidFill>
                  <a:srgbClr val="1E1E1E"/>
                </a:solidFill>
                <a:ea typeface="思源黑体 2 Bold" panose="020B0800000000000000" charset="-122"/>
                <a:sym typeface="+mn-ea"/>
              </a:rPr>
              <a:t>相关关系</a:t>
            </a:r>
            <a:endParaRPr lang="en-US" sz="2800">
              <a:solidFill>
                <a:srgbClr val="1E1E1E"/>
              </a:solidFill>
              <a:ea typeface="思源黑体 2 Bold" panose="020B0800000000000000" charset="-122"/>
            </a:endParaRPr>
          </a:p>
          <a:p>
            <a:pPr marL="0" lvl="0" indent="0" algn="l">
              <a:lnSpc>
                <a:spcPts val="4370"/>
              </a:lnSpc>
              <a:spcBef>
                <a:spcPct val="0"/>
              </a:spcBef>
            </a:pPr>
            <a:endParaRPr lang="en-US" sz="2800">
              <a:solidFill>
                <a:srgbClr val="1E1E1E"/>
              </a:solidFill>
              <a:ea typeface="思源黑体 2 Bold" panose="020B0800000000000000" charset="-122"/>
            </a:endParaRPr>
          </a:p>
        </p:txBody>
      </p:sp>
      <p:grpSp>
        <p:nvGrpSpPr>
          <p:cNvPr id="35" name="Group 35"/>
          <p:cNvGrpSpPr/>
          <p:nvPr/>
        </p:nvGrpSpPr>
        <p:grpSpPr>
          <a:xfrm rot="0">
            <a:off x="17271201" y="1851135"/>
            <a:ext cx="1918923" cy="19189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8" name="Group 38"/>
          <p:cNvGrpSpPr/>
          <p:nvPr/>
        </p:nvGrpSpPr>
        <p:grpSpPr>
          <a:xfrm rot="0">
            <a:off x="-300331" y="9258300"/>
            <a:ext cx="1209443" cy="120944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41" name="TextBox 41"/>
          <p:cNvSpPr txBox="1"/>
          <p:nvPr/>
        </p:nvSpPr>
        <p:spPr>
          <a:xfrm>
            <a:off x="1493967" y="916616"/>
            <a:ext cx="6402747" cy="768985"/>
          </a:xfrm>
          <a:prstGeom prst="rect">
            <a:avLst/>
          </a:prstGeom>
        </p:spPr>
        <p:txBody>
          <a:bodyPr lIns="0" tIns="0" rIns="0" bIns="0" rtlCol="0" anchor="t">
            <a:spAutoFit/>
          </a:bodyPr>
          <a:lstStyle/>
          <a:p>
            <a:pPr>
              <a:lnSpc>
                <a:spcPts val="6000"/>
              </a:lnSpc>
            </a:pPr>
            <a:r>
              <a:rPr lang="zh-CN" altLang="en-US" sz="5000">
                <a:solidFill>
                  <a:srgbClr val="1E1E1E"/>
                </a:solidFill>
                <a:ea typeface="思源宋体 Heavy" panose="02020900000000000000" charset="-122"/>
              </a:rPr>
              <a:t>二、</a:t>
            </a:r>
            <a:r>
              <a:rPr lang="en-US" sz="5000">
                <a:solidFill>
                  <a:srgbClr val="1E1E1E"/>
                </a:solidFill>
                <a:ea typeface="思源宋体 Heavy" panose="02020900000000000000" charset="-122"/>
              </a:rPr>
              <a:t>建模前的分析</a:t>
            </a:r>
            <a:endParaRPr lang="en-US" sz="5000">
              <a:solidFill>
                <a:srgbClr val="1E1E1E"/>
              </a:solidFill>
              <a:ea typeface="思源宋体 Heavy" panose="02020900000000000000" charset="-122"/>
            </a:endParaRPr>
          </a:p>
        </p:txBody>
      </p:sp>
      <p:pic>
        <p:nvPicPr>
          <p:cNvPr id="44" name="图片 43"/>
          <p:cNvPicPr>
            <a:picLocks noChangeAspect="1"/>
          </p:cNvPicPr>
          <p:nvPr>
            <p:custDataLst>
              <p:tags r:id="rId1"/>
            </p:custDataLst>
          </p:nvPr>
        </p:nvPicPr>
        <p:blipFill>
          <a:blip r:embed="rId2"/>
          <a:stretch>
            <a:fillRect/>
          </a:stretch>
        </p:blipFill>
        <p:spPr>
          <a:xfrm>
            <a:off x="1600200" y="4203700"/>
            <a:ext cx="14516735" cy="5357495"/>
          </a:xfrm>
          <a:prstGeom prst="rect">
            <a:avLst/>
          </a:prstGeom>
        </p:spPr>
      </p:pic>
      <p:sp>
        <p:nvSpPr>
          <p:cNvPr id="45" name="矩形 44"/>
          <p:cNvSpPr/>
          <p:nvPr/>
        </p:nvSpPr>
        <p:spPr>
          <a:xfrm>
            <a:off x="2078355" y="8191500"/>
            <a:ext cx="6553200" cy="8382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6" name="文本框 45"/>
          <p:cNvSpPr txBox="1"/>
          <p:nvPr/>
        </p:nvSpPr>
        <p:spPr>
          <a:xfrm>
            <a:off x="9020175" y="8514715"/>
            <a:ext cx="6096000" cy="368300"/>
          </a:xfrm>
          <a:prstGeom prst="rect">
            <a:avLst/>
          </a:prstGeom>
          <a:noFill/>
        </p:spPr>
        <p:txBody>
          <a:bodyPr wrap="square" rtlCol="0">
            <a:spAutoFit/>
          </a:bodyPr>
          <a:p>
            <a:r>
              <a:rPr lang="zh-CN" altLang="en-US">
                <a:solidFill>
                  <a:srgbClr val="FF0000"/>
                </a:solidFill>
              </a:rPr>
              <a:t>排除失业率和初等教育入学率这两个因素</a:t>
            </a:r>
            <a:endParaRPr lang="zh-CN" altLang="en-US">
              <a:solidFill>
                <a:srgbClr val="FF0000"/>
              </a:solidFill>
            </a:endParaRPr>
          </a:p>
        </p:txBody>
      </p:sp>
    </p:spTree>
  </p:cSld>
  <p:clrMapOvr>
    <a:masterClrMapping/>
  </p:clrMapOvr>
  <p:timing>
    <p:tnLst>
      <p:par>
        <p:cTn id="1" dur="indefinite" restart="never" nodeType="tmRoot"/>
      </p:par>
    </p:tnLst>
    <p:bldLst>
      <p:bldP spid="45" grpId="0" animBg="1"/>
      <p:bldP spid="45" grpId="1" animBg="1"/>
      <p:bldP spid="46" grpId="0"/>
      <p:bldP spid="4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544118" y="2024647"/>
            <a:ext cx="4827359" cy="676962"/>
            <a:chOff x="0" y="0"/>
            <a:chExt cx="771966" cy="108256"/>
          </a:xfrm>
        </p:grpSpPr>
        <p:sp>
          <p:nvSpPr>
            <p:cNvPr id="24" name="Freeform 24"/>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DEECF5"/>
            </a:solidFill>
            <a:ln cap="sq">
              <a:noFill/>
              <a:prstDash val="solid"/>
              <a:miter/>
            </a:ln>
          </p:spPr>
        </p:sp>
        <p:sp>
          <p:nvSpPr>
            <p:cNvPr id="25" name="TextBox 25"/>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544118" y="6211644"/>
            <a:ext cx="4827359" cy="676962"/>
            <a:chOff x="0" y="0"/>
            <a:chExt cx="771966" cy="108256"/>
          </a:xfrm>
        </p:grpSpPr>
        <p:sp>
          <p:nvSpPr>
            <p:cNvPr id="27" name="Freeform 27"/>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F4E2E4"/>
            </a:solidFill>
            <a:ln cap="sq">
              <a:noFill/>
              <a:prstDash val="solid"/>
              <a:miter/>
            </a:ln>
          </p:spPr>
        </p:sp>
        <p:sp>
          <p:nvSpPr>
            <p:cNvPr id="28" name="TextBox 28"/>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29" name="Freeform 29"/>
          <p:cNvSpPr/>
          <p:nvPr/>
        </p:nvSpPr>
        <p:spPr>
          <a:xfrm>
            <a:off x="11896021" y="1080738"/>
            <a:ext cx="5677449" cy="4062762"/>
          </a:xfrm>
          <a:custGeom>
            <a:avLst/>
            <a:gdLst/>
            <a:ahLst/>
            <a:cxnLst/>
            <a:rect l="l" t="t" r="r" b="b"/>
            <a:pathLst>
              <a:path w="5677449" h="4062762">
                <a:moveTo>
                  <a:pt x="0" y="0"/>
                </a:moveTo>
                <a:lnTo>
                  <a:pt x="5677449" y="0"/>
                </a:lnTo>
                <a:lnTo>
                  <a:pt x="5677449" y="4062762"/>
                </a:lnTo>
                <a:lnTo>
                  <a:pt x="0" y="4062762"/>
                </a:lnTo>
                <a:lnTo>
                  <a:pt x="0" y="0"/>
                </a:lnTo>
                <a:close/>
              </a:path>
            </a:pathLst>
          </a:custGeom>
          <a:blipFill>
            <a:blip r:embed="rId1"/>
            <a:stretch>
              <a:fillRect/>
            </a:stretch>
          </a:blipFill>
        </p:spPr>
      </p:sp>
      <p:sp>
        <p:nvSpPr>
          <p:cNvPr id="30" name="Freeform 30"/>
          <p:cNvSpPr/>
          <p:nvPr/>
        </p:nvSpPr>
        <p:spPr>
          <a:xfrm>
            <a:off x="11896021" y="5841436"/>
            <a:ext cx="5996358" cy="4248785"/>
          </a:xfrm>
          <a:custGeom>
            <a:avLst/>
            <a:gdLst/>
            <a:ahLst/>
            <a:cxnLst/>
            <a:rect l="l" t="t" r="r" b="b"/>
            <a:pathLst>
              <a:path w="5996358" h="4248785">
                <a:moveTo>
                  <a:pt x="0" y="0"/>
                </a:moveTo>
                <a:lnTo>
                  <a:pt x="5996358" y="0"/>
                </a:lnTo>
                <a:lnTo>
                  <a:pt x="5996358" y="4248785"/>
                </a:lnTo>
                <a:lnTo>
                  <a:pt x="0" y="4248785"/>
                </a:lnTo>
                <a:lnTo>
                  <a:pt x="0" y="0"/>
                </a:lnTo>
                <a:close/>
              </a:path>
            </a:pathLst>
          </a:custGeom>
          <a:blipFill>
            <a:blip r:embed="rId2"/>
            <a:stretch>
              <a:fillRect/>
            </a:stretch>
          </a:blipFill>
        </p:spPr>
      </p:sp>
      <p:sp>
        <p:nvSpPr>
          <p:cNvPr id="31" name="Freeform 31"/>
          <p:cNvSpPr/>
          <p:nvPr/>
        </p:nvSpPr>
        <p:spPr>
          <a:xfrm>
            <a:off x="539958" y="2657789"/>
            <a:ext cx="10101737" cy="3180176"/>
          </a:xfrm>
          <a:custGeom>
            <a:avLst/>
            <a:gdLst/>
            <a:ahLst/>
            <a:cxnLst/>
            <a:rect l="l" t="t" r="r" b="b"/>
            <a:pathLst>
              <a:path w="10101737" h="3180176">
                <a:moveTo>
                  <a:pt x="0" y="0"/>
                </a:moveTo>
                <a:lnTo>
                  <a:pt x="10101737" y="0"/>
                </a:lnTo>
                <a:lnTo>
                  <a:pt x="10101737" y="3180176"/>
                </a:lnTo>
                <a:lnTo>
                  <a:pt x="0" y="3180176"/>
                </a:lnTo>
                <a:lnTo>
                  <a:pt x="0" y="0"/>
                </a:lnTo>
                <a:close/>
              </a:path>
            </a:pathLst>
          </a:custGeom>
          <a:blipFill>
            <a:blip r:embed="rId3"/>
            <a:stretch>
              <a:fillRect/>
            </a:stretch>
          </a:blipFill>
        </p:spPr>
      </p:sp>
      <p:sp>
        <p:nvSpPr>
          <p:cNvPr id="32" name="Freeform 32"/>
          <p:cNvSpPr/>
          <p:nvPr/>
        </p:nvSpPr>
        <p:spPr>
          <a:xfrm>
            <a:off x="539958" y="7108028"/>
            <a:ext cx="10101737" cy="2982193"/>
          </a:xfrm>
          <a:custGeom>
            <a:avLst/>
            <a:gdLst/>
            <a:ahLst/>
            <a:cxnLst/>
            <a:rect l="l" t="t" r="r" b="b"/>
            <a:pathLst>
              <a:path w="10101737" h="2982193">
                <a:moveTo>
                  <a:pt x="0" y="0"/>
                </a:moveTo>
                <a:lnTo>
                  <a:pt x="10101737" y="0"/>
                </a:lnTo>
                <a:lnTo>
                  <a:pt x="10101737" y="2982193"/>
                </a:lnTo>
                <a:lnTo>
                  <a:pt x="0" y="2982193"/>
                </a:lnTo>
                <a:lnTo>
                  <a:pt x="0" y="0"/>
                </a:lnTo>
                <a:close/>
              </a:path>
            </a:pathLst>
          </a:custGeom>
          <a:blipFill>
            <a:blip r:embed="rId4"/>
            <a:stretch>
              <a:fillRect/>
            </a:stretch>
          </a:blipFill>
        </p:spPr>
      </p:sp>
      <p:sp>
        <p:nvSpPr>
          <p:cNvPr id="33" name="TextBox 33"/>
          <p:cNvSpPr txBox="1"/>
          <p:nvPr/>
        </p:nvSpPr>
        <p:spPr>
          <a:xfrm>
            <a:off x="809854" y="978490"/>
            <a:ext cx="6402747" cy="762000"/>
          </a:xfrm>
          <a:prstGeom prst="rect">
            <a:avLst/>
          </a:prstGeom>
        </p:spPr>
        <p:txBody>
          <a:bodyPr lIns="0" tIns="0" rIns="0" bIns="0" rtlCol="0" anchor="t">
            <a:spAutoFit/>
          </a:bodyPr>
          <a:lstStyle/>
          <a:p>
            <a:pPr>
              <a:lnSpc>
                <a:spcPts val="6000"/>
              </a:lnSpc>
            </a:pPr>
            <a:r>
              <a:rPr lang="en-US" sz="5000">
                <a:solidFill>
                  <a:srgbClr val="1E1E1E"/>
                </a:solidFill>
                <a:latin typeface="思源宋体 Heavy" panose="02020900000000000000" charset="-122"/>
                <a:ea typeface="思源宋体 Heavy" panose="02020900000000000000" charset="-122"/>
              </a:rPr>
              <a:t>五、建立ARIMA模型</a:t>
            </a:r>
            <a:endParaRPr lang="en-US" sz="5000">
              <a:solidFill>
                <a:srgbClr val="1E1E1E"/>
              </a:solidFill>
              <a:latin typeface="思源宋体 Heavy" panose="02020900000000000000" charset="-122"/>
              <a:ea typeface="思源宋体 Heavy" panose="02020900000000000000" charset="-122"/>
            </a:endParaRPr>
          </a:p>
        </p:txBody>
      </p:sp>
      <p:sp>
        <p:nvSpPr>
          <p:cNvPr id="34" name="TextBox 34"/>
          <p:cNvSpPr txBox="1"/>
          <p:nvPr/>
        </p:nvSpPr>
        <p:spPr>
          <a:xfrm>
            <a:off x="763947" y="2033468"/>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latin typeface="思源黑体 2 Bold" panose="020B0800000000000000" charset="-122"/>
                <a:ea typeface="思源黑体 2 Bold" panose="020B0800000000000000" charset="-122"/>
              </a:rPr>
              <a:t>十年的ARIMA模型参数选取</a:t>
            </a:r>
            <a:endParaRPr lang="en-US" sz="2760">
              <a:solidFill>
                <a:srgbClr val="1E1E1E"/>
              </a:solidFill>
              <a:latin typeface="思源黑体 2 Bold" panose="020B0800000000000000" charset="-122"/>
              <a:ea typeface="思源黑体 2 Bold" panose="020B0800000000000000" charset="-122"/>
            </a:endParaRPr>
          </a:p>
        </p:txBody>
      </p:sp>
      <p:sp>
        <p:nvSpPr>
          <p:cNvPr id="35" name="TextBox 35"/>
          <p:cNvSpPr txBox="1"/>
          <p:nvPr/>
        </p:nvSpPr>
        <p:spPr>
          <a:xfrm>
            <a:off x="763947" y="6220465"/>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latin typeface="思源黑体 2 Bold" panose="020B0800000000000000" charset="-122"/>
                <a:ea typeface="思源黑体 2 Bold" panose="020B0800000000000000" charset="-122"/>
              </a:rPr>
              <a:t>五年的ARIMA模型参数选取</a:t>
            </a:r>
            <a:endParaRPr lang="en-US" sz="2760">
              <a:solidFill>
                <a:srgbClr val="1E1E1E"/>
              </a:solidFill>
              <a:latin typeface="思源黑体 2 Bold" panose="020B0800000000000000" charset="-122"/>
              <a:ea typeface="思源黑体 2 Bold" panose="020B0800000000000000" charset="-122"/>
            </a:endParaRPr>
          </a:p>
        </p:txBody>
      </p:sp>
      <p:grpSp>
        <p:nvGrpSpPr>
          <p:cNvPr id="36" name="Group 36"/>
          <p:cNvGrpSpPr/>
          <p:nvPr/>
        </p:nvGrpSpPr>
        <p:grpSpPr>
          <a:xfrm rot="0">
            <a:off x="12321066" y="351738"/>
            <a:ext cx="4827359" cy="676962"/>
            <a:chOff x="0" y="0"/>
            <a:chExt cx="771966" cy="108256"/>
          </a:xfrm>
        </p:grpSpPr>
        <p:sp>
          <p:nvSpPr>
            <p:cNvPr id="37" name="Freeform 37"/>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9FC9EA"/>
            </a:solidFill>
            <a:ln cap="sq">
              <a:noFill/>
              <a:prstDash val="solid"/>
              <a:miter/>
            </a:ln>
          </p:spPr>
        </p:sp>
        <p:sp>
          <p:nvSpPr>
            <p:cNvPr id="38" name="TextBox 38"/>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39" name="TextBox 39"/>
          <p:cNvSpPr txBox="1"/>
          <p:nvPr/>
        </p:nvSpPr>
        <p:spPr>
          <a:xfrm>
            <a:off x="12430981" y="376337"/>
            <a:ext cx="4607530"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latin typeface="思源黑体 2 Bold" panose="020B0800000000000000" charset="-122"/>
                <a:ea typeface="思源黑体 2 Bold" panose="020B0800000000000000" charset="-122"/>
              </a:rPr>
              <a:t>通过比较AIC选出较优的模型</a:t>
            </a:r>
            <a:endParaRPr lang="en-US" sz="2760">
              <a:solidFill>
                <a:srgbClr val="1E1E1E"/>
              </a:solidFill>
              <a:latin typeface="思源黑体 2 Bold" panose="020B0800000000000000" charset="-122"/>
              <a:ea typeface="思源黑体 2 Bold" panose="020B0800000000000000"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271817" y="2940110"/>
            <a:ext cx="4827359" cy="676962"/>
            <a:chOff x="0" y="0"/>
            <a:chExt cx="771966" cy="108256"/>
          </a:xfrm>
        </p:grpSpPr>
        <p:sp>
          <p:nvSpPr>
            <p:cNvPr id="24" name="Freeform 24"/>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DEECF5"/>
            </a:solidFill>
            <a:ln cap="sq">
              <a:noFill/>
              <a:prstDash val="solid"/>
              <a:miter/>
            </a:ln>
          </p:spPr>
        </p:sp>
        <p:sp>
          <p:nvSpPr>
            <p:cNvPr id="25" name="TextBox 25"/>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26" name="Freeform 26"/>
          <p:cNvSpPr/>
          <p:nvPr/>
        </p:nvSpPr>
        <p:spPr>
          <a:xfrm>
            <a:off x="8814618" y="294379"/>
            <a:ext cx="9420164" cy="5053000"/>
          </a:xfrm>
          <a:custGeom>
            <a:avLst/>
            <a:gdLst/>
            <a:ahLst/>
            <a:cxnLst/>
            <a:rect l="l" t="t" r="r" b="b"/>
            <a:pathLst>
              <a:path w="9420164" h="5053000">
                <a:moveTo>
                  <a:pt x="0" y="0"/>
                </a:moveTo>
                <a:lnTo>
                  <a:pt x="9420164" y="0"/>
                </a:lnTo>
                <a:lnTo>
                  <a:pt x="9420164" y="5053000"/>
                </a:lnTo>
                <a:lnTo>
                  <a:pt x="0" y="5053000"/>
                </a:lnTo>
                <a:lnTo>
                  <a:pt x="0" y="0"/>
                </a:lnTo>
                <a:close/>
              </a:path>
            </a:pathLst>
          </a:custGeom>
          <a:blipFill>
            <a:blip r:embed="rId1"/>
            <a:stretch>
              <a:fillRect/>
            </a:stretch>
          </a:blipFill>
        </p:spPr>
      </p:sp>
      <p:grpSp>
        <p:nvGrpSpPr>
          <p:cNvPr id="27" name="Group 27"/>
          <p:cNvGrpSpPr/>
          <p:nvPr/>
        </p:nvGrpSpPr>
        <p:grpSpPr>
          <a:xfrm rot="0">
            <a:off x="11111020" y="165006"/>
            <a:ext cx="4827359" cy="676962"/>
            <a:chOff x="0" y="0"/>
            <a:chExt cx="771966" cy="108256"/>
          </a:xfrm>
        </p:grpSpPr>
        <p:sp>
          <p:nvSpPr>
            <p:cNvPr id="28" name="Freeform 28"/>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9FC9EA"/>
            </a:solidFill>
            <a:ln cap="sq">
              <a:noFill/>
              <a:prstDash val="solid"/>
              <a:miter/>
            </a:ln>
          </p:spPr>
        </p:sp>
        <p:sp>
          <p:nvSpPr>
            <p:cNvPr id="29" name="TextBox 29"/>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30" name="Freeform 30"/>
          <p:cNvSpPr/>
          <p:nvPr/>
        </p:nvSpPr>
        <p:spPr>
          <a:xfrm>
            <a:off x="267657" y="3617072"/>
            <a:ext cx="9454948" cy="2967921"/>
          </a:xfrm>
          <a:custGeom>
            <a:avLst/>
            <a:gdLst/>
            <a:ahLst/>
            <a:cxnLst/>
            <a:rect l="l" t="t" r="r" b="b"/>
            <a:pathLst>
              <a:path w="9454948" h="2967921">
                <a:moveTo>
                  <a:pt x="0" y="0"/>
                </a:moveTo>
                <a:lnTo>
                  <a:pt x="9454948" y="0"/>
                </a:lnTo>
                <a:lnTo>
                  <a:pt x="9454948" y="2967920"/>
                </a:lnTo>
                <a:lnTo>
                  <a:pt x="0" y="2967920"/>
                </a:lnTo>
                <a:lnTo>
                  <a:pt x="0" y="0"/>
                </a:lnTo>
                <a:close/>
              </a:path>
            </a:pathLst>
          </a:custGeom>
          <a:blipFill>
            <a:blip r:embed="rId2"/>
            <a:stretch>
              <a:fillRect/>
            </a:stretch>
          </a:blipFill>
        </p:spPr>
      </p:sp>
      <p:grpSp>
        <p:nvGrpSpPr>
          <p:cNvPr id="31" name="Group 31"/>
          <p:cNvGrpSpPr/>
          <p:nvPr/>
        </p:nvGrpSpPr>
        <p:grpSpPr>
          <a:xfrm rot="0">
            <a:off x="8288075" y="6211644"/>
            <a:ext cx="4827359" cy="676962"/>
            <a:chOff x="0" y="0"/>
            <a:chExt cx="771966" cy="108256"/>
          </a:xfrm>
        </p:grpSpPr>
        <p:sp>
          <p:nvSpPr>
            <p:cNvPr id="32" name="Freeform 32"/>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F4E2E4"/>
            </a:solidFill>
            <a:ln cap="sq">
              <a:noFill/>
              <a:prstDash val="solid"/>
              <a:miter/>
            </a:ln>
          </p:spPr>
        </p:sp>
        <p:sp>
          <p:nvSpPr>
            <p:cNvPr id="33" name="TextBox 33"/>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34" name="Freeform 34"/>
          <p:cNvSpPr/>
          <p:nvPr/>
        </p:nvSpPr>
        <p:spPr>
          <a:xfrm>
            <a:off x="6374172" y="6867039"/>
            <a:ext cx="9454292" cy="3419961"/>
          </a:xfrm>
          <a:custGeom>
            <a:avLst/>
            <a:gdLst/>
            <a:ahLst/>
            <a:cxnLst/>
            <a:rect l="l" t="t" r="r" b="b"/>
            <a:pathLst>
              <a:path w="9454292" h="3419961">
                <a:moveTo>
                  <a:pt x="0" y="0"/>
                </a:moveTo>
                <a:lnTo>
                  <a:pt x="9454292" y="0"/>
                </a:lnTo>
                <a:lnTo>
                  <a:pt x="9454292" y="3419961"/>
                </a:lnTo>
                <a:lnTo>
                  <a:pt x="0" y="3419961"/>
                </a:lnTo>
                <a:lnTo>
                  <a:pt x="0" y="0"/>
                </a:lnTo>
                <a:close/>
              </a:path>
            </a:pathLst>
          </a:custGeom>
          <a:blipFill>
            <a:blip r:embed="rId3"/>
            <a:stretch>
              <a:fillRect/>
            </a:stretch>
          </a:blipFill>
        </p:spPr>
      </p:sp>
      <p:sp>
        <p:nvSpPr>
          <p:cNvPr id="35" name="TextBox 35"/>
          <p:cNvSpPr txBox="1"/>
          <p:nvPr/>
        </p:nvSpPr>
        <p:spPr>
          <a:xfrm>
            <a:off x="1405955" y="832442"/>
            <a:ext cx="6402747" cy="762000"/>
          </a:xfrm>
          <a:prstGeom prst="rect">
            <a:avLst/>
          </a:prstGeom>
        </p:spPr>
        <p:txBody>
          <a:bodyPr lIns="0" tIns="0" rIns="0" bIns="0" rtlCol="0" anchor="t">
            <a:spAutoFit/>
          </a:bodyPr>
          <a:lstStyle/>
          <a:p>
            <a:pPr algn="ctr">
              <a:lnSpc>
                <a:spcPts val="6000"/>
              </a:lnSpc>
            </a:pPr>
            <a:r>
              <a:rPr lang="en-US" sz="5000">
                <a:solidFill>
                  <a:srgbClr val="1E1E1E"/>
                </a:solidFill>
                <a:latin typeface="思源宋体 Heavy" panose="02020900000000000000" charset="-122"/>
                <a:ea typeface="思源宋体 Heavy" panose="02020900000000000000" charset="-122"/>
              </a:rPr>
              <a:t>多元ARIMA模型</a:t>
            </a:r>
            <a:endParaRPr lang="en-US" sz="5000">
              <a:solidFill>
                <a:srgbClr val="1E1E1E"/>
              </a:solidFill>
              <a:latin typeface="思源宋体 Heavy" panose="02020900000000000000" charset="-122"/>
              <a:ea typeface="思源宋体 Heavy" panose="02020900000000000000" charset="-122"/>
            </a:endParaRPr>
          </a:p>
        </p:txBody>
      </p:sp>
      <p:sp>
        <p:nvSpPr>
          <p:cNvPr id="36" name="TextBox 36"/>
          <p:cNvSpPr txBox="1"/>
          <p:nvPr/>
        </p:nvSpPr>
        <p:spPr>
          <a:xfrm>
            <a:off x="491646" y="2948931"/>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一阶差分后做平稳性检验</a:t>
            </a:r>
            <a:endParaRPr lang="en-US" sz="2760">
              <a:solidFill>
                <a:srgbClr val="1E1E1E"/>
              </a:solidFill>
              <a:ea typeface="思源黑体 2 Bold" panose="020B0800000000000000" charset="-122"/>
            </a:endParaRPr>
          </a:p>
        </p:txBody>
      </p:sp>
      <p:sp>
        <p:nvSpPr>
          <p:cNvPr id="37" name="TextBox 37"/>
          <p:cNvSpPr txBox="1"/>
          <p:nvPr/>
        </p:nvSpPr>
        <p:spPr>
          <a:xfrm>
            <a:off x="8507905" y="6220465"/>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预测结果</a:t>
            </a:r>
            <a:endParaRPr lang="en-US" sz="2760">
              <a:solidFill>
                <a:srgbClr val="1E1E1E"/>
              </a:solidFill>
              <a:ea typeface="思源黑体 2 Bold" panose="020B0800000000000000" charset="-122"/>
            </a:endParaRPr>
          </a:p>
        </p:txBody>
      </p:sp>
      <p:sp>
        <p:nvSpPr>
          <p:cNvPr id="38" name="TextBox 38"/>
          <p:cNvSpPr txBox="1"/>
          <p:nvPr/>
        </p:nvSpPr>
        <p:spPr>
          <a:xfrm>
            <a:off x="11220935" y="189604"/>
            <a:ext cx="4607530"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两个公司的股价有明显相似性</a:t>
            </a:r>
            <a:endParaRPr lang="en-US" sz="2760">
              <a:solidFill>
                <a:srgbClr val="1E1E1E"/>
              </a:solidFill>
              <a:ea typeface="思源黑体 2 Bold" panose="020B0800000000000000"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293309" y="216069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2805570" y="2338714"/>
            <a:ext cx="4827359" cy="676962"/>
            <a:chOff x="0" y="0"/>
            <a:chExt cx="771966" cy="108256"/>
          </a:xfrm>
        </p:grpSpPr>
        <p:sp>
          <p:nvSpPr>
            <p:cNvPr id="24" name="Freeform 24"/>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DEECF5"/>
            </a:solidFill>
            <a:ln cap="sq">
              <a:noFill/>
              <a:prstDash val="solid"/>
              <a:miter/>
            </a:ln>
          </p:spPr>
        </p:sp>
        <p:sp>
          <p:nvSpPr>
            <p:cNvPr id="25" name="TextBox 25"/>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12049583" y="1740490"/>
            <a:ext cx="4827359" cy="7872822"/>
            <a:chOff x="0" y="0"/>
            <a:chExt cx="771966" cy="1258981"/>
          </a:xfrm>
        </p:grpSpPr>
        <p:sp>
          <p:nvSpPr>
            <p:cNvPr id="27" name="Freeform 27"/>
            <p:cNvSpPr/>
            <p:nvPr/>
          </p:nvSpPr>
          <p:spPr>
            <a:xfrm>
              <a:off x="0" y="0"/>
              <a:ext cx="771966" cy="1258981"/>
            </a:xfrm>
            <a:custGeom>
              <a:avLst/>
              <a:gdLst/>
              <a:ahLst/>
              <a:cxnLst/>
              <a:rect l="l" t="t" r="r" b="b"/>
              <a:pathLst>
                <a:path w="771966" h="1258981">
                  <a:moveTo>
                    <a:pt x="0" y="0"/>
                  </a:moveTo>
                  <a:lnTo>
                    <a:pt x="771966" y="0"/>
                  </a:lnTo>
                  <a:lnTo>
                    <a:pt x="771966" y="1258981"/>
                  </a:lnTo>
                  <a:lnTo>
                    <a:pt x="0" y="1258981"/>
                  </a:lnTo>
                  <a:close/>
                </a:path>
              </a:pathLst>
            </a:custGeom>
            <a:solidFill>
              <a:srgbClr val="F4E2E4"/>
            </a:solidFill>
            <a:ln cap="sq">
              <a:noFill/>
              <a:prstDash val="solid"/>
              <a:miter/>
            </a:ln>
          </p:spPr>
        </p:sp>
        <p:sp>
          <p:nvSpPr>
            <p:cNvPr id="28" name="TextBox 28"/>
            <p:cNvSpPr txBox="1"/>
            <p:nvPr/>
          </p:nvSpPr>
          <p:spPr>
            <a:xfrm>
              <a:off x="0" y="-95250"/>
              <a:ext cx="771966" cy="1354231"/>
            </a:xfrm>
            <a:prstGeom prst="rect">
              <a:avLst/>
            </a:prstGeom>
          </p:spPr>
          <p:txBody>
            <a:bodyPr lIns="50800" tIns="50800" rIns="50800" bIns="50800" rtlCol="0" anchor="ctr"/>
            <a:lstStyle/>
            <a:p>
              <a:pPr algn="ctr">
                <a:lnSpc>
                  <a:spcPts val="3695"/>
                </a:lnSpc>
              </a:pPr>
            </a:p>
          </p:txBody>
        </p:sp>
      </p:grpSp>
      <p:sp>
        <p:nvSpPr>
          <p:cNvPr id="29" name="Freeform 29"/>
          <p:cNvSpPr/>
          <p:nvPr/>
        </p:nvSpPr>
        <p:spPr>
          <a:xfrm>
            <a:off x="416321" y="3225899"/>
            <a:ext cx="11633262" cy="6710014"/>
          </a:xfrm>
          <a:custGeom>
            <a:avLst/>
            <a:gdLst/>
            <a:ahLst/>
            <a:cxnLst/>
            <a:rect l="l" t="t" r="r" b="b"/>
            <a:pathLst>
              <a:path w="11633262" h="6710014">
                <a:moveTo>
                  <a:pt x="0" y="0"/>
                </a:moveTo>
                <a:lnTo>
                  <a:pt x="11633262" y="0"/>
                </a:lnTo>
                <a:lnTo>
                  <a:pt x="11633262" y="6710014"/>
                </a:lnTo>
                <a:lnTo>
                  <a:pt x="0" y="6710014"/>
                </a:lnTo>
                <a:lnTo>
                  <a:pt x="0" y="0"/>
                </a:lnTo>
                <a:close/>
              </a:path>
            </a:pathLst>
          </a:custGeom>
          <a:blipFill>
            <a:blip r:embed="rId1"/>
            <a:stretch>
              <a:fillRect/>
            </a:stretch>
          </a:blipFill>
        </p:spPr>
      </p:sp>
      <p:sp>
        <p:nvSpPr>
          <p:cNvPr id="30" name="TextBox 30"/>
          <p:cNvSpPr txBox="1"/>
          <p:nvPr/>
        </p:nvSpPr>
        <p:spPr>
          <a:xfrm>
            <a:off x="1405955" y="832442"/>
            <a:ext cx="6402747" cy="762000"/>
          </a:xfrm>
          <a:prstGeom prst="rect">
            <a:avLst/>
          </a:prstGeom>
        </p:spPr>
        <p:txBody>
          <a:bodyPr lIns="0" tIns="0" rIns="0" bIns="0" rtlCol="0" anchor="t">
            <a:spAutoFit/>
          </a:bodyPr>
          <a:lstStyle/>
          <a:p>
            <a:pPr algn="ctr">
              <a:lnSpc>
                <a:spcPts val="6000"/>
              </a:lnSpc>
            </a:pPr>
            <a:r>
              <a:rPr lang="en-US" sz="5000">
                <a:solidFill>
                  <a:srgbClr val="1E1E1E"/>
                </a:solidFill>
                <a:ea typeface="思源宋体 Heavy" panose="02020900000000000000" charset="-122"/>
              </a:rPr>
              <a:t>六、模型检验</a:t>
            </a:r>
            <a:endParaRPr lang="en-US" sz="5000">
              <a:solidFill>
                <a:srgbClr val="1E1E1E"/>
              </a:solidFill>
              <a:ea typeface="思源宋体 Heavy" panose="02020900000000000000" charset="-122"/>
            </a:endParaRPr>
          </a:p>
        </p:txBody>
      </p:sp>
      <p:sp>
        <p:nvSpPr>
          <p:cNvPr id="31" name="TextBox 31"/>
          <p:cNvSpPr txBox="1"/>
          <p:nvPr/>
        </p:nvSpPr>
        <p:spPr>
          <a:xfrm>
            <a:off x="3025400" y="2347534"/>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检查三种模型的残差相关性</a:t>
            </a:r>
            <a:endParaRPr lang="en-US" sz="2760">
              <a:solidFill>
                <a:srgbClr val="1E1E1E"/>
              </a:solidFill>
              <a:ea typeface="思源黑体 2 Bold" panose="020B0800000000000000" charset="-122"/>
            </a:endParaRPr>
          </a:p>
        </p:txBody>
      </p:sp>
      <p:sp>
        <p:nvSpPr>
          <p:cNvPr id="32" name="TextBox 32"/>
          <p:cNvSpPr txBox="1"/>
          <p:nvPr/>
        </p:nvSpPr>
        <p:spPr>
          <a:xfrm>
            <a:off x="12296019" y="1736513"/>
            <a:ext cx="4269581" cy="7785324"/>
          </a:xfrm>
          <a:prstGeom prst="rect">
            <a:avLst/>
          </a:prstGeom>
        </p:spPr>
        <p:txBody>
          <a:bodyPr lIns="0" tIns="0" rIns="0" bIns="0" rtlCol="0" anchor="t">
            <a:spAutoFit/>
          </a:bodyPr>
          <a:lstStyle/>
          <a:p>
            <a:pPr algn="ctr">
              <a:lnSpc>
                <a:spcPts val="5865"/>
              </a:lnSpc>
            </a:pPr>
            <a:r>
              <a:rPr lang="en-US" sz="3760">
                <a:solidFill>
                  <a:srgbClr val="1E1E1E"/>
                </a:solidFill>
                <a:ea typeface="思源黑体 2 Bold" panose="020B0800000000000000" charset="-122"/>
              </a:rPr>
              <a:t>结论</a:t>
            </a:r>
            <a:endParaRPr lang="en-US" sz="3760">
              <a:solidFill>
                <a:srgbClr val="1E1E1E"/>
              </a:solidFill>
              <a:ea typeface="思源黑体 2 Bold" panose="020B0800000000000000" charset="-122"/>
            </a:endParaRPr>
          </a:p>
          <a:p>
            <a:pPr algn="ctr">
              <a:lnSpc>
                <a:spcPts val="4305"/>
              </a:lnSpc>
            </a:pPr>
          </a:p>
          <a:p>
            <a:pPr algn="just">
              <a:lnSpc>
                <a:spcPts val="4305"/>
              </a:lnSpc>
            </a:pPr>
            <a:r>
              <a:rPr lang="en-US" sz="2760">
                <a:solidFill>
                  <a:srgbClr val="1E1E1E"/>
                </a:solidFill>
                <a:latin typeface="思源黑体 2 Bold" panose="020B0800000000000000" charset="-122"/>
                <a:ea typeface="思源黑体 2 Bold" panose="020B0800000000000000" charset="-122"/>
              </a:rPr>
              <a:t>发现三种模型的残差自回归系数均为0，Ljung-Box检验的p值均在0.05之上，说明10年模型和5年模型以及多元arima的残差之间不具有相关性。</a:t>
            </a:r>
            <a:endParaRPr lang="en-US" sz="2760">
              <a:solidFill>
                <a:srgbClr val="1E1E1E"/>
              </a:solidFill>
              <a:latin typeface="思源黑体 2 Bold" panose="020B0800000000000000" charset="-122"/>
              <a:ea typeface="思源黑体 2 Bold" panose="020B0800000000000000" charset="-122"/>
            </a:endParaRPr>
          </a:p>
          <a:p>
            <a:pPr algn="just">
              <a:lnSpc>
                <a:spcPts val="4305"/>
              </a:lnSpc>
            </a:pPr>
          </a:p>
          <a:p>
            <a:pPr algn="just">
              <a:lnSpc>
                <a:spcPts val="4305"/>
              </a:lnSpc>
            </a:pPr>
            <a:r>
              <a:rPr lang="en-US" sz="2760">
                <a:solidFill>
                  <a:srgbClr val="1E1E1E"/>
                </a:solidFill>
                <a:ea typeface="思源黑体 2 Bold" panose="020B0800000000000000" charset="-122"/>
              </a:rPr>
              <a:t>上面这些检测结果，说明我们已经选取了比较好的参数并较为成功地建立了预测模型。</a:t>
            </a:r>
            <a:endParaRPr lang="en-US" sz="2760">
              <a:solidFill>
                <a:srgbClr val="1E1E1E"/>
              </a:solidFill>
              <a:ea typeface="思源黑体 2 Bold" panose="020B0800000000000000" charset="-122"/>
            </a:endParaRPr>
          </a:p>
          <a:p>
            <a:pPr marL="0" lvl="0" indent="0" algn="just">
              <a:lnSpc>
                <a:spcPts val="4305"/>
              </a:lnSpc>
              <a:spcBef>
                <a:spcPct val="0"/>
              </a:spcBef>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293309" y="216069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2805570" y="2054315"/>
            <a:ext cx="5562147" cy="676962"/>
            <a:chOff x="0" y="0"/>
            <a:chExt cx="889470" cy="108256"/>
          </a:xfrm>
        </p:grpSpPr>
        <p:sp>
          <p:nvSpPr>
            <p:cNvPr id="24" name="Freeform 24"/>
            <p:cNvSpPr/>
            <p:nvPr/>
          </p:nvSpPr>
          <p:spPr>
            <a:xfrm>
              <a:off x="0" y="0"/>
              <a:ext cx="889470" cy="108256"/>
            </a:xfrm>
            <a:custGeom>
              <a:avLst/>
              <a:gdLst/>
              <a:ahLst/>
              <a:cxnLst/>
              <a:rect l="l" t="t" r="r" b="b"/>
              <a:pathLst>
                <a:path w="889470" h="108256">
                  <a:moveTo>
                    <a:pt x="0" y="0"/>
                  </a:moveTo>
                  <a:lnTo>
                    <a:pt x="889470" y="0"/>
                  </a:lnTo>
                  <a:lnTo>
                    <a:pt x="889470" y="108256"/>
                  </a:lnTo>
                  <a:lnTo>
                    <a:pt x="0" y="108256"/>
                  </a:lnTo>
                  <a:close/>
                </a:path>
              </a:pathLst>
            </a:custGeom>
            <a:solidFill>
              <a:srgbClr val="DEECF5"/>
            </a:solidFill>
            <a:ln cap="sq">
              <a:noFill/>
              <a:prstDash val="solid"/>
              <a:miter/>
            </a:ln>
          </p:spPr>
        </p:sp>
        <p:sp>
          <p:nvSpPr>
            <p:cNvPr id="25" name="TextBox 25"/>
            <p:cNvSpPr txBox="1"/>
            <p:nvPr/>
          </p:nvSpPr>
          <p:spPr>
            <a:xfrm>
              <a:off x="0" y="-95250"/>
              <a:ext cx="889470" cy="203506"/>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12049583" y="1740490"/>
            <a:ext cx="4827359" cy="7872822"/>
            <a:chOff x="0" y="0"/>
            <a:chExt cx="771966" cy="1258981"/>
          </a:xfrm>
        </p:grpSpPr>
        <p:sp>
          <p:nvSpPr>
            <p:cNvPr id="27" name="Freeform 27"/>
            <p:cNvSpPr/>
            <p:nvPr/>
          </p:nvSpPr>
          <p:spPr>
            <a:xfrm>
              <a:off x="0" y="0"/>
              <a:ext cx="771966" cy="1258981"/>
            </a:xfrm>
            <a:custGeom>
              <a:avLst/>
              <a:gdLst/>
              <a:ahLst/>
              <a:cxnLst/>
              <a:rect l="l" t="t" r="r" b="b"/>
              <a:pathLst>
                <a:path w="771966" h="1258981">
                  <a:moveTo>
                    <a:pt x="0" y="0"/>
                  </a:moveTo>
                  <a:lnTo>
                    <a:pt x="771966" y="0"/>
                  </a:lnTo>
                  <a:lnTo>
                    <a:pt x="771966" y="1258981"/>
                  </a:lnTo>
                  <a:lnTo>
                    <a:pt x="0" y="1258981"/>
                  </a:lnTo>
                  <a:close/>
                </a:path>
              </a:pathLst>
            </a:custGeom>
            <a:solidFill>
              <a:srgbClr val="9FC9EA"/>
            </a:solidFill>
            <a:ln cap="sq">
              <a:noFill/>
              <a:prstDash val="solid"/>
              <a:miter/>
            </a:ln>
          </p:spPr>
        </p:sp>
        <p:sp>
          <p:nvSpPr>
            <p:cNvPr id="28" name="TextBox 28"/>
            <p:cNvSpPr txBox="1"/>
            <p:nvPr/>
          </p:nvSpPr>
          <p:spPr>
            <a:xfrm>
              <a:off x="0" y="-95250"/>
              <a:ext cx="771966" cy="1354231"/>
            </a:xfrm>
            <a:prstGeom prst="rect">
              <a:avLst/>
            </a:prstGeom>
          </p:spPr>
          <p:txBody>
            <a:bodyPr lIns="50800" tIns="50800" rIns="50800" bIns="50800" rtlCol="0" anchor="ctr"/>
            <a:lstStyle/>
            <a:p>
              <a:pPr algn="ctr">
                <a:lnSpc>
                  <a:spcPts val="3695"/>
                </a:lnSpc>
              </a:pPr>
            </a:p>
          </p:txBody>
        </p:sp>
      </p:grpSp>
      <p:sp>
        <p:nvSpPr>
          <p:cNvPr id="29" name="Freeform 29"/>
          <p:cNvSpPr/>
          <p:nvPr/>
        </p:nvSpPr>
        <p:spPr>
          <a:xfrm>
            <a:off x="418448" y="2829595"/>
            <a:ext cx="11631136" cy="2581856"/>
          </a:xfrm>
          <a:custGeom>
            <a:avLst/>
            <a:gdLst/>
            <a:ahLst/>
            <a:cxnLst/>
            <a:rect l="l" t="t" r="r" b="b"/>
            <a:pathLst>
              <a:path w="11631136" h="2581856">
                <a:moveTo>
                  <a:pt x="0" y="0"/>
                </a:moveTo>
                <a:lnTo>
                  <a:pt x="11631135" y="0"/>
                </a:lnTo>
                <a:lnTo>
                  <a:pt x="11631135" y="2581857"/>
                </a:lnTo>
                <a:lnTo>
                  <a:pt x="0" y="2581857"/>
                </a:lnTo>
                <a:lnTo>
                  <a:pt x="0" y="0"/>
                </a:lnTo>
                <a:close/>
              </a:path>
            </a:pathLst>
          </a:custGeom>
          <a:blipFill>
            <a:blip r:embed="rId1"/>
            <a:stretch>
              <a:fillRect/>
            </a:stretch>
          </a:blipFill>
        </p:spPr>
      </p:sp>
      <p:sp>
        <p:nvSpPr>
          <p:cNvPr id="30" name="Freeform 30"/>
          <p:cNvSpPr/>
          <p:nvPr/>
        </p:nvSpPr>
        <p:spPr>
          <a:xfrm>
            <a:off x="418448" y="6735427"/>
            <a:ext cx="11247409" cy="3030911"/>
          </a:xfrm>
          <a:custGeom>
            <a:avLst/>
            <a:gdLst/>
            <a:ahLst/>
            <a:cxnLst/>
            <a:rect l="l" t="t" r="r" b="b"/>
            <a:pathLst>
              <a:path w="11247409" h="3030911">
                <a:moveTo>
                  <a:pt x="0" y="0"/>
                </a:moveTo>
                <a:lnTo>
                  <a:pt x="11247409" y="0"/>
                </a:lnTo>
                <a:lnTo>
                  <a:pt x="11247409" y="3030911"/>
                </a:lnTo>
                <a:lnTo>
                  <a:pt x="0" y="3030911"/>
                </a:lnTo>
                <a:lnTo>
                  <a:pt x="0" y="0"/>
                </a:lnTo>
                <a:close/>
              </a:path>
            </a:pathLst>
          </a:custGeom>
          <a:blipFill>
            <a:blip r:embed="rId2"/>
            <a:stretch>
              <a:fillRect/>
            </a:stretch>
          </a:blipFill>
        </p:spPr>
      </p:sp>
      <p:sp>
        <p:nvSpPr>
          <p:cNvPr id="31" name="TextBox 31"/>
          <p:cNvSpPr txBox="1"/>
          <p:nvPr/>
        </p:nvSpPr>
        <p:spPr>
          <a:xfrm>
            <a:off x="1405955" y="832442"/>
            <a:ext cx="6402747" cy="762000"/>
          </a:xfrm>
          <a:prstGeom prst="rect">
            <a:avLst/>
          </a:prstGeom>
        </p:spPr>
        <p:txBody>
          <a:bodyPr lIns="0" tIns="0" rIns="0" bIns="0" rtlCol="0" anchor="t">
            <a:spAutoFit/>
          </a:bodyPr>
          <a:lstStyle/>
          <a:p>
            <a:pPr algn="ctr">
              <a:lnSpc>
                <a:spcPts val="6000"/>
              </a:lnSpc>
            </a:pPr>
            <a:r>
              <a:rPr lang="en-US" sz="5000">
                <a:solidFill>
                  <a:srgbClr val="1E1E1E"/>
                </a:solidFill>
                <a:ea typeface="思源宋体 Heavy" panose="02020900000000000000" charset="-122"/>
              </a:rPr>
              <a:t>六、模型检验</a:t>
            </a:r>
            <a:endParaRPr lang="en-US" sz="5000">
              <a:solidFill>
                <a:srgbClr val="1E1E1E"/>
              </a:solidFill>
              <a:ea typeface="思源宋体 Heavy" panose="02020900000000000000" charset="-122"/>
            </a:endParaRPr>
          </a:p>
        </p:txBody>
      </p:sp>
      <p:sp>
        <p:nvSpPr>
          <p:cNvPr id="32" name="TextBox 32"/>
          <p:cNvSpPr txBox="1"/>
          <p:nvPr/>
        </p:nvSpPr>
        <p:spPr>
          <a:xfrm>
            <a:off x="3025400" y="2063136"/>
            <a:ext cx="516495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比较模型在训练数据集的准确度</a:t>
            </a:r>
            <a:endParaRPr lang="en-US" sz="2760">
              <a:solidFill>
                <a:srgbClr val="1E1E1E"/>
              </a:solidFill>
              <a:ea typeface="思源黑体 2 Bold" panose="020B0800000000000000" charset="-122"/>
            </a:endParaRPr>
          </a:p>
        </p:txBody>
      </p:sp>
      <p:sp>
        <p:nvSpPr>
          <p:cNvPr id="33" name="TextBox 33"/>
          <p:cNvSpPr txBox="1"/>
          <p:nvPr/>
        </p:nvSpPr>
        <p:spPr>
          <a:xfrm>
            <a:off x="12344792" y="1717564"/>
            <a:ext cx="4269581" cy="8337774"/>
          </a:xfrm>
          <a:prstGeom prst="rect">
            <a:avLst/>
          </a:prstGeom>
        </p:spPr>
        <p:txBody>
          <a:bodyPr lIns="0" tIns="0" rIns="0" bIns="0" rtlCol="0" anchor="t">
            <a:spAutoFit/>
          </a:bodyPr>
          <a:lstStyle/>
          <a:p>
            <a:pPr algn="ctr">
              <a:lnSpc>
                <a:spcPts val="5865"/>
              </a:lnSpc>
            </a:pPr>
            <a:r>
              <a:rPr lang="en-US" sz="3760">
                <a:solidFill>
                  <a:srgbClr val="1E1E1E"/>
                </a:solidFill>
                <a:ea typeface="思源黑体 2 Bold" panose="020B0800000000000000" charset="-122"/>
              </a:rPr>
              <a:t>结论</a:t>
            </a:r>
            <a:endParaRPr lang="en-US" sz="3760">
              <a:solidFill>
                <a:srgbClr val="1E1E1E"/>
              </a:solidFill>
              <a:ea typeface="思源黑体 2 Bold" panose="020B0800000000000000" charset="-122"/>
            </a:endParaRPr>
          </a:p>
          <a:p>
            <a:pPr algn="ctr">
              <a:lnSpc>
                <a:spcPts val="3990"/>
              </a:lnSpc>
            </a:pPr>
          </a:p>
          <a:p>
            <a:pPr algn="just">
              <a:lnSpc>
                <a:spcPts val="3990"/>
              </a:lnSpc>
            </a:pPr>
            <a:r>
              <a:rPr lang="en-US" sz="2560">
                <a:solidFill>
                  <a:srgbClr val="1E1E1E"/>
                </a:solidFill>
                <a:ea typeface="思源黑体 2 Bold" panose="020B0800000000000000" charset="-122"/>
              </a:rPr>
              <a:t>三种模型的性能都能较好地拟合训练数据，其中十年模型的均方差表现最好。</a:t>
            </a:r>
            <a:endParaRPr lang="en-US" sz="2560">
              <a:solidFill>
                <a:srgbClr val="1E1E1E"/>
              </a:solidFill>
              <a:ea typeface="思源黑体 2 Bold" panose="020B0800000000000000" charset="-122"/>
            </a:endParaRPr>
          </a:p>
          <a:p>
            <a:pPr algn="just">
              <a:lnSpc>
                <a:spcPts val="3990"/>
              </a:lnSpc>
            </a:pPr>
          </a:p>
          <a:p>
            <a:pPr algn="just">
              <a:lnSpc>
                <a:spcPts val="3990"/>
              </a:lnSpc>
            </a:pPr>
            <a:r>
              <a:rPr lang="en-US" sz="2560">
                <a:solidFill>
                  <a:srgbClr val="1E1E1E"/>
                </a:solidFill>
                <a:latin typeface="思源黑体 2 Bold" panose="020B0800000000000000" charset="-122"/>
                <a:ea typeface="思源黑体 2 Bold" panose="020B0800000000000000" charset="-122"/>
              </a:rPr>
              <a:t>三种模型都对最后47天的股价进行了预测。</a:t>
            </a:r>
            <a:endParaRPr lang="en-US" sz="2560">
              <a:solidFill>
                <a:srgbClr val="1E1E1E"/>
              </a:solidFill>
              <a:latin typeface="思源黑体 2 Bold" panose="020B0800000000000000" charset="-122"/>
              <a:ea typeface="思源黑体 2 Bold" panose="020B0800000000000000" charset="-122"/>
            </a:endParaRPr>
          </a:p>
          <a:p>
            <a:pPr algn="just">
              <a:lnSpc>
                <a:spcPts val="3990"/>
              </a:lnSpc>
            </a:pPr>
          </a:p>
          <a:p>
            <a:pPr algn="just">
              <a:lnSpc>
                <a:spcPts val="3990"/>
              </a:lnSpc>
            </a:pPr>
            <a:r>
              <a:rPr lang="en-US" sz="2560">
                <a:solidFill>
                  <a:srgbClr val="1E1E1E"/>
                </a:solidFill>
                <a:latin typeface="思源黑体 2 Bold" panose="020B0800000000000000" charset="-122"/>
                <a:ea typeface="思源黑体 2 Bold" panose="020B0800000000000000" charset="-122"/>
              </a:rPr>
              <a:t>多元预测模型有着最好的均方根误差，它的Theil's U指数也比较低，说明多元预测模型有着较好的预测能力。而五年模型和十年模型的性能则非常相近。</a:t>
            </a:r>
            <a:endParaRPr lang="en-US" sz="2560">
              <a:solidFill>
                <a:srgbClr val="1E1E1E"/>
              </a:solidFill>
              <a:latin typeface="思源黑体 2 Bold" panose="020B0800000000000000" charset="-122"/>
              <a:ea typeface="思源黑体 2 Bold" panose="020B0800000000000000" charset="-122"/>
            </a:endParaRPr>
          </a:p>
          <a:p>
            <a:pPr marL="0" lvl="0" indent="0" algn="just">
              <a:lnSpc>
                <a:spcPts val="4305"/>
              </a:lnSpc>
              <a:spcBef>
                <a:spcPct val="0"/>
              </a:spcBef>
            </a:pPr>
          </a:p>
        </p:txBody>
      </p:sp>
      <p:grpSp>
        <p:nvGrpSpPr>
          <p:cNvPr id="34" name="Group 34"/>
          <p:cNvGrpSpPr/>
          <p:nvPr/>
        </p:nvGrpSpPr>
        <p:grpSpPr>
          <a:xfrm rot="0">
            <a:off x="2750791" y="5868652"/>
            <a:ext cx="5616927" cy="674412"/>
            <a:chOff x="0" y="0"/>
            <a:chExt cx="898230" cy="107849"/>
          </a:xfrm>
        </p:grpSpPr>
        <p:sp>
          <p:nvSpPr>
            <p:cNvPr id="35" name="Freeform 35"/>
            <p:cNvSpPr/>
            <p:nvPr/>
          </p:nvSpPr>
          <p:spPr>
            <a:xfrm>
              <a:off x="0" y="0"/>
              <a:ext cx="898230" cy="107849"/>
            </a:xfrm>
            <a:custGeom>
              <a:avLst/>
              <a:gdLst/>
              <a:ahLst/>
              <a:cxnLst/>
              <a:rect l="l" t="t" r="r" b="b"/>
              <a:pathLst>
                <a:path w="898230" h="107849">
                  <a:moveTo>
                    <a:pt x="0" y="0"/>
                  </a:moveTo>
                  <a:lnTo>
                    <a:pt x="898230" y="0"/>
                  </a:lnTo>
                  <a:lnTo>
                    <a:pt x="898230" y="107849"/>
                  </a:lnTo>
                  <a:lnTo>
                    <a:pt x="0" y="107849"/>
                  </a:lnTo>
                  <a:close/>
                </a:path>
              </a:pathLst>
            </a:custGeom>
            <a:solidFill>
              <a:srgbClr val="F4E2E4"/>
            </a:solidFill>
            <a:ln cap="sq">
              <a:noFill/>
              <a:prstDash val="solid"/>
              <a:miter/>
            </a:ln>
          </p:spPr>
        </p:sp>
        <p:sp>
          <p:nvSpPr>
            <p:cNvPr id="36" name="TextBox 36"/>
            <p:cNvSpPr txBox="1"/>
            <p:nvPr/>
          </p:nvSpPr>
          <p:spPr>
            <a:xfrm>
              <a:off x="0" y="-95250"/>
              <a:ext cx="898230" cy="203099"/>
            </a:xfrm>
            <a:prstGeom prst="rect">
              <a:avLst/>
            </a:prstGeom>
          </p:spPr>
          <p:txBody>
            <a:bodyPr lIns="50800" tIns="50800" rIns="50800" bIns="50800" rtlCol="0" anchor="ctr"/>
            <a:lstStyle/>
            <a:p>
              <a:pPr algn="ctr">
                <a:lnSpc>
                  <a:spcPts val="3695"/>
                </a:lnSpc>
              </a:pPr>
            </a:p>
          </p:txBody>
        </p:sp>
      </p:grpSp>
      <p:sp>
        <p:nvSpPr>
          <p:cNvPr id="37" name="TextBox 37"/>
          <p:cNvSpPr txBox="1"/>
          <p:nvPr/>
        </p:nvSpPr>
        <p:spPr>
          <a:xfrm>
            <a:off x="2970620" y="5886997"/>
            <a:ext cx="5219735" cy="507335"/>
          </a:xfrm>
          <a:prstGeom prst="rect">
            <a:avLst/>
          </a:prstGeom>
        </p:spPr>
        <p:txBody>
          <a:bodyPr lIns="0" tIns="0" rIns="0" bIns="0" rtlCol="0" anchor="t">
            <a:spAutoFit/>
          </a:bodyPr>
          <a:lstStyle/>
          <a:p>
            <a:pPr marL="0" lvl="0" indent="0" algn="ctr">
              <a:lnSpc>
                <a:spcPts val="4240"/>
              </a:lnSpc>
              <a:spcBef>
                <a:spcPct val="0"/>
              </a:spcBef>
            </a:pPr>
            <a:r>
              <a:rPr lang="en-US" sz="2720">
                <a:solidFill>
                  <a:srgbClr val="1E1E1E"/>
                </a:solidFill>
                <a:ea typeface="思源黑体 2 Bold" panose="020B0800000000000000" charset="-122"/>
              </a:rPr>
              <a:t>比较模型在测试数据集的准确度</a:t>
            </a:r>
            <a:endParaRPr lang="en-US" sz="2720">
              <a:solidFill>
                <a:srgbClr val="1E1E1E"/>
              </a:solidFill>
              <a:ea typeface="思源黑体 2 Bold" panose="020B0800000000000000"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833446" y="2347383"/>
            <a:ext cx="4827359" cy="676962"/>
            <a:chOff x="0" y="0"/>
            <a:chExt cx="771966" cy="108256"/>
          </a:xfrm>
        </p:grpSpPr>
        <p:sp>
          <p:nvSpPr>
            <p:cNvPr id="24" name="Freeform 24"/>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DEECF5"/>
            </a:solidFill>
            <a:ln cap="sq">
              <a:noFill/>
              <a:prstDash val="solid"/>
              <a:miter/>
            </a:ln>
          </p:spPr>
        </p:sp>
        <p:sp>
          <p:nvSpPr>
            <p:cNvPr id="25" name="TextBox 25"/>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grpSp>
        <p:nvGrpSpPr>
          <p:cNvPr id="26" name="Group 26"/>
          <p:cNvGrpSpPr/>
          <p:nvPr/>
        </p:nvGrpSpPr>
        <p:grpSpPr>
          <a:xfrm rot="0">
            <a:off x="11111020" y="165006"/>
            <a:ext cx="4827359" cy="676962"/>
            <a:chOff x="0" y="0"/>
            <a:chExt cx="771966" cy="108256"/>
          </a:xfrm>
        </p:grpSpPr>
        <p:sp>
          <p:nvSpPr>
            <p:cNvPr id="27" name="Freeform 27"/>
            <p:cNvSpPr/>
            <p:nvPr/>
          </p:nvSpPr>
          <p:spPr>
            <a:xfrm>
              <a:off x="0" y="0"/>
              <a:ext cx="771966" cy="108256"/>
            </a:xfrm>
            <a:custGeom>
              <a:avLst/>
              <a:gdLst/>
              <a:ahLst/>
              <a:cxnLst/>
              <a:rect l="l" t="t" r="r" b="b"/>
              <a:pathLst>
                <a:path w="771966" h="108256">
                  <a:moveTo>
                    <a:pt x="0" y="0"/>
                  </a:moveTo>
                  <a:lnTo>
                    <a:pt x="771966" y="0"/>
                  </a:lnTo>
                  <a:lnTo>
                    <a:pt x="771966" y="108256"/>
                  </a:lnTo>
                  <a:lnTo>
                    <a:pt x="0" y="108256"/>
                  </a:lnTo>
                  <a:close/>
                </a:path>
              </a:pathLst>
            </a:custGeom>
            <a:solidFill>
              <a:srgbClr val="9FC9EA"/>
            </a:solidFill>
            <a:ln cap="sq">
              <a:noFill/>
              <a:prstDash val="solid"/>
              <a:miter/>
            </a:ln>
          </p:spPr>
        </p:sp>
        <p:sp>
          <p:nvSpPr>
            <p:cNvPr id="28" name="TextBox 28"/>
            <p:cNvSpPr txBox="1"/>
            <p:nvPr/>
          </p:nvSpPr>
          <p:spPr>
            <a:xfrm>
              <a:off x="0" y="-95250"/>
              <a:ext cx="771966" cy="203506"/>
            </a:xfrm>
            <a:prstGeom prst="rect">
              <a:avLst/>
            </a:prstGeom>
          </p:spPr>
          <p:txBody>
            <a:bodyPr lIns="50800" tIns="50800" rIns="50800" bIns="50800" rtlCol="0" anchor="ctr"/>
            <a:lstStyle/>
            <a:p>
              <a:pPr algn="ctr">
                <a:lnSpc>
                  <a:spcPts val="3695"/>
                </a:lnSpc>
              </a:pPr>
            </a:p>
          </p:txBody>
        </p:sp>
      </p:grpSp>
      <p:sp>
        <p:nvSpPr>
          <p:cNvPr id="29" name="Freeform 29"/>
          <p:cNvSpPr/>
          <p:nvPr/>
        </p:nvSpPr>
        <p:spPr>
          <a:xfrm>
            <a:off x="8288075" y="841967"/>
            <a:ext cx="9700248" cy="5468819"/>
          </a:xfrm>
          <a:custGeom>
            <a:avLst/>
            <a:gdLst/>
            <a:ahLst/>
            <a:cxnLst/>
            <a:rect l="l" t="t" r="r" b="b"/>
            <a:pathLst>
              <a:path w="9700248" h="5468819">
                <a:moveTo>
                  <a:pt x="0" y="0"/>
                </a:moveTo>
                <a:lnTo>
                  <a:pt x="9700249" y="0"/>
                </a:lnTo>
                <a:lnTo>
                  <a:pt x="9700249" y="5468819"/>
                </a:lnTo>
                <a:lnTo>
                  <a:pt x="0" y="5468819"/>
                </a:lnTo>
                <a:lnTo>
                  <a:pt x="0" y="0"/>
                </a:lnTo>
                <a:close/>
              </a:path>
            </a:pathLst>
          </a:custGeom>
          <a:blipFill>
            <a:blip r:embed="rId1"/>
            <a:stretch>
              <a:fillRect/>
            </a:stretch>
          </a:blipFill>
        </p:spPr>
      </p:sp>
      <p:sp>
        <p:nvSpPr>
          <p:cNvPr id="30" name="Freeform 30"/>
          <p:cNvSpPr/>
          <p:nvPr/>
        </p:nvSpPr>
        <p:spPr>
          <a:xfrm>
            <a:off x="0" y="3104249"/>
            <a:ext cx="8751041" cy="4987481"/>
          </a:xfrm>
          <a:custGeom>
            <a:avLst/>
            <a:gdLst/>
            <a:ahLst/>
            <a:cxnLst/>
            <a:rect l="l" t="t" r="r" b="b"/>
            <a:pathLst>
              <a:path w="8751041" h="4987481">
                <a:moveTo>
                  <a:pt x="0" y="0"/>
                </a:moveTo>
                <a:lnTo>
                  <a:pt x="8751041" y="0"/>
                </a:lnTo>
                <a:lnTo>
                  <a:pt x="8751041" y="4987481"/>
                </a:lnTo>
                <a:lnTo>
                  <a:pt x="0" y="4987481"/>
                </a:lnTo>
                <a:lnTo>
                  <a:pt x="0" y="0"/>
                </a:lnTo>
                <a:close/>
              </a:path>
            </a:pathLst>
          </a:custGeom>
          <a:blipFill>
            <a:blip r:embed="rId2"/>
            <a:stretch>
              <a:fillRect/>
            </a:stretch>
          </a:blipFill>
        </p:spPr>
      </p:sp>
      <p:grpSp>
        <p:nvGrpSpPr>
          <p:cNvPr id="31" name="Group 31"/>
          <p:cNvGrpSpPr/>
          <p:nvPr/>
        </p:nvGrpSpPr>
        <p:grpSpPr>
          <a:xfrm rot="0">
            <a:off x="8573678" y="5984696"/>
            <a:ext cx="9414645" cy="4047132"/>
            <a:chOff x="0" y="0"/>
            <a:chExt cx="1505541" cy="647196"/>
          </a:xfrm>
        </p:grpSpPr>
        <p:sp>
          <p:nvSpPr>
            <p:cNvPr id="32" name="Freeform 32"/>
            <p:cNvSpPr/>
            <p:nvPr/>
          </p:nvSpPr>
          <p:spPr>
            <a:xfrm>
              <a:off x="0" y="0"/>
              <a:ext cx="1505541" cy="647196"/>
            </a:xfrm>
            <a:custGeom>
              <a:avLst/>
              <a:gdLst/>
              <a:ahLst/>
              <a:cxnLst/>
              <a:rect l="l" t="t" r="r" b="b"/>
              <a:pathLst>
                <a:path w="1505541" h="647196">
                  <a:moveTo>
                    <a:pt x="0" y="0"/>
                  </a:moveTo>
                  <a:lnTo>
                    <a:pt x="1505541" y="0"/>
                  </a:lnTo>
                  <a:lnTo>
                    <a:pt x="1505541" y="647196"/>
                  </a:lnTo>
                  <a:lnTo>
                    <a:pt x="0" y="647196"/>
                  </a:lnTo>
                  <a:close/>
                </a:path>
              </a:pathLst>
            </a:custGeom>
            <a:solidFill>
              <a:srgbClr val="F4E2E4"/>
            </a:solidFill>
            <a:ln cap="sq">
              <a:noFill/>
              <a:prstDash val="solid"/>
              <a:miter/>
            </a:ln>
          </p:spPr>
        </p:sp>
        <p:sp>
          <p:nvSpPr>
            <p:cNvPr id="33" name="TextBox 33"/>
            <p:cNvSpPr txBox="1"/>
            <p:nvPr/>
          </p:nvSpPr>
          <p:spPr>
            <a:xfrm>
              <a:off x="0" y="-95250"/>
              <a:ext cx="1505541" cy="742446"/>
            </a:xfrm>
            <a:prstGeom prst="rect">
              <a:avLst/>
            </a:prstGeom>
          </p:spPr>
          <p:txBody>
            <a:bodyPr lIns="50800" tIns="50800" rIns="50800" bIns="50800" rtlCol="0" anchor="ctr"/>
            <a:lstStyle/>
            <a:p>
              <a:pPr algn="ctr">
                <a:lnSpc>
                  <a:spcPts val="3695"/>
                </a:lnSpc>
              </a:pPr>
            </a:p>
          </p:txBody>
        </p:sp>
      </p:grpSp>
      <p:sp>
        <p:nvSpPr>
          <p:cNvPr id="34" name="TextBox 34"/>
          <p:cNvSpPr txBox="1"/>
          <p:nvPr/>
        </p:nvSpPr>
        <p:spPr>
          <a:xfrm>
            <a:off x="8745601" y="6041174"/>
            <a:ext cx="9070800" cy="3829400"/>
          </a:xfrm>
          <a:prstGeom prst="rect">
            <a:avLst/>
          </a:prstGeom>
        </p:spPr>
        <p:txBody>
          <a:bodyPr lIns="0" tIns="0" rIns="0" bIns="0" rtlCol="0" anchor="t">
            <a:spAutoFit/>
          </a:bodyPr>
          <a:lstStyle/>
          <a:p>
            <a:pPr algn="ctr">
              <a:lnSpc>
                <a:spcPts val="4770"/>
              </a:lnSpc>
            </a:pPr>
            <a:r>
              <a:rPr lang="en-US" sz="3060">
                <a:solidFill>
                  <a:srgbClr val="1E1E1E"/>
                </a:solidFill>
                <a:ea typeface="思源黑体 2 Bold" panose="020B0800000000000000" charset="-122"/>
              </a:rPr>
              <a:t>结论</a:t>
            </a:r>
            <a:endParaRPr lang="en-US" sz="3060">
              <a:solidFill>
                <a:srgbClr val="1E1E1E"/>
              </a:solidFill>
              <a:ea typeface="思源黑体 2 Bold" panose="020B0800000000000000" charset="-122"/>
            </a:endParaRPr>
          </a:p>
          <a:p>
            <a:pPr>
              <a:lnSpc>
                <a:spcPts val="4305"/>
              </a:lnSpc>
            </a:pPr>
            <a:r>
              <a:rPr lang="en-US" sz="2760">
                <a:solidFill>
                  <a:srgbClr val="1E1E1E"/>
                </a:solidFill>
                <a:latin typeface="思源黑体 2 Bold" panose="020B0800000000000000" charset="-122"/>
                <a:ea typeface="思源黑体 2 Bold" panose="020B0800000000000000" charset="-122"/>
              </a:rPr>
              <a:t>无论是10年模型还是5年模型，预测数据均与真实数据相差很大。但从置信区间上看，股票真实值均落在置信区间内，因此还是可以认为模型效果是不错的。</a:t>
            </a:r>
            <a:endParaRPr lang="en-US" sz="2760">
              <a:solidFill>
                <a:srgbClr val="1E1E1E"/>
              </a:solidFill>
              <a:latin typeface="思源黑体 2 Bold" panose="020B0800000000000000" charset="-122"/>
              <a:ea typeface="思源黑体 2 Bold" panose="020B0800000000000000" charset="-122"/>
            </a:endParaRPr>
          </a:p>
          <a:p>
            <a:pPr>
              <a:lnSpc>
                <a:spcPts val="4305"/>
              </a:lnSpc>
            </a:pPr>
            <a:r>
              <a:rPr lang="en-US" sz="2760">
                <a:solidFill>
                  <a:srgbClr val="1E1E1E"/>
                </a:solidFill>
                <a:ea typeface="思源黑体 2 Bold" panose="020B0800000000000000" charset="-122"/>
              </a:rPr>
              <a:t>基于十年的数据建立的模型得出的置信区间更小，这意味着该模型更为准确。这也符合我们的认知。</a:t>
            </a:r>
            <a:endParaRPr lang="en-US" sz="2760">
              <a:solidFill>
                <a:srgbClr val="1E1E1E"/>
              </a:solidFill>
              <a:ea typeface="思源黑体 2 Bold" panose="020B0800000000000000" charset="-122"/>
            </a:endParaRPr>
          </a:p>
          <a:p>
            <a:pPr marL="0" lvl="0" indent="0">
              <a:lnSpc>
                <a:spcPts val="4305"/>
              </a:lnSpc>
              <a:spcBef>
                <a:spcPct val="0"/>
              </a:spcBef>
            </a:pPr>
          </a:p>
        </p:txBody>
      </p:sp>
      <p:sp>
        <p:nvSpPr>
          <p:cNvPr id="35" name="TextBox 35"/>
          <p:cNvSpPr txBox="1"/>
          <p:nvPr/>
        </p:nvSpPr>
        <p:spPr>
          <a:xfrm>
            <a:off x="1405955" y="832442"/>
            <a:ext cx="6402747" cy="762000"/>
          </a:xfrm>
          <a:prstGeom prst="rect">
            <a:avLst/>
          </a:prstGeom>
        </p:spPr>
        <p:txBody>
          <a:bodyPr lIns="0" tIns="0" rIns="0" bIns="0" rtlCol="0" anchor="t">
            <a:spAutoFit/>
          </a:bodyPr>
          <a:lstStyle/>
          <a:p>
            <a:pPr algn="ctr">
              <a:lnSpc>
                <a:spcPts val="6000"/>
              </a:lnSpc>
            </a:pPr>
            <a:r>
              <a:rPr lang="en-US" sz="5000">
                <a:solidFill>
                  <a:srgbClr val="1E1E1E"/>
                </a:solidFill>
                <a:ea typeface="思源宋体 Heavy" panose="02020900000000000000" charset="-122"/>
              </a:rPr>
              <a:t>预测曲线</a:t>
            </a:r>
            <a:endParaRPr lang="en-US" sz="5000">
              <a:solidFill>
                <a:srgbClr val="1E1E1E"/>
              </a:solidFill>
              <a:ea typeface="思源宋体 Heavy" panose="02020900000000000000" charset="-122"/>
            </a:endParaRPr>
          </a:p>
        </p:txBody>
      </p:sp>
      <p:sp>
        <p:nvSpPr>
          <p:cNvPr id="36" name="TextBox 36"/>
          <p:cNvSpPr txBox="1"/>
          <p:nvPr/>
        </p:nvSpPr>
        <p:spPr>
          <a:xfrm>
            <a:off x="2053275" y="2356204"/>
            <a:ext cx="4278142"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基于五年数据的预测图</a:t>
            </a:r>
            <a:endParaRPr lang="en-US" sz="2760">
              <a:solidFill>
                <a:srgbClr val="1E1E1E"/>
              </a:solidFill>
              <a:ea typeface="思源黑体 2 Bold" panose="020B0800000000000000" charset="-122"/>
            </a:endParaRPr>
          </a:p>
        </p:txBody>
      </p:sp>
      <p:sp>
        <p:nvSpPr>
          <p:cNvPr id="37" name="TextBox 37"/>
          <p:cNvSpPr txBox="1"/>
          <p:nvPr/>
        </p:nvSpPr>
        <p:spPr>
          <a:xfrm>
            <a:off x="11220935" y="189604"/>
            <a:ext cx="4607530" cy="1067346"/>
          </a:xfrm>
          <a:prstGeom prst="rect">
            <a:avLst/>
          </a:prstGeom>
        </p:spPr>
        <p:txBody>
          <a:bodyPr lIns="0" tIns="0" rIns="0" bIns="0" rtlCol="0" anchor="t">
            <a:spAutoFit/>
          </a:bodyPr>
          <a:lstStyle/>
          <a:p>
            <a:pPr algn="ctr">
              <a:lnSpc>
                <a:spcPts val="4305"/>
              </a:lnSpc>
            </a:pPr>
            <a:r>
              <a:rPr lang="en-US" sz="2760">
                <a:solidFill>
                  <a:srgbClr val="1E1E1E"/>
                </a:solidFill>
                <a:ea typeface="思源黑体 2 Bold" panose="020B0800000000000000" charset="-122"/>
              </a:rPr>
              <a:t>基于十年数据的预测图</a:t>
            </a:r>
            <a:endParaRPr lang="en-US" sz="2760">
              <a:solidFill>
                <a:srgbClr val="1E1E1E"/>
              </a:solidFill>
              <a:ea typeface="思源黑体 2 Bold" panose="020B0800000000000000" charset="-122"/>
            </a:endParaRPr>
          </a:p>
          <a:p>
            <a:pPr marL="0" lvl="0" indent="0" algn="ctr">
              <a:lnSpc>
                <a:spcPts val="4305"/>
              </a:lnSpc>
              <a:spcBef>
                <a:spcPct val="0"/>
              </a:spcBef>
            </a:p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324314" y="-1447637"/>
            <a:ext cx="6376254" cy="63762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3673880" y="-95875"/>
            <a:ext cx="5507326" cy="55073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2519869" y="-962477"/>
            <a:ext cx="1804445" cy="18044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5938379" y="5143500"/>
            <a:ext cx="8129410" cy="8129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16235501" y="4928617"/>
            <a:ext cx="5535544" cy="55355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17382982" y="2169363"/>
            <a:ext cx="1709964" cy="17099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978464" y="8171634"/>
            <a:ext cx="854982" cy="8549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2519869" y="2585236"/>
            <a:ext cx="5511472" cy="702299"/>
            <a:chOff x="0" y="0"/>
            <a:chExt cx="881366" cy="112308"/>
          </a:xfrm>
        </p:grpSpPr>
        <p:sp>
          <p:nvSpPr>
            <p:cNvPr id="24" name="Freeform 24"/>
            <p:cNvSpPr/>
            <p:nvPr/>
          </p:nvSpPr>
          <p:spPr>
            <a:xfrm>
              <a:off x="0" y="0"/>
              <a:ext cx="881366" cy="112308"/>
            </a:xfrm>
            <a:custGeom>
              <a:avLst/>
              <a:gdLst/>
              <a:ahLst/>
              <a:cxnLst/>
              <a:rect l="l" t="t" r="r" b="b"/>
              <a:pathLst>
                <a:path w="881366" h="112308">
                  <a:moveTo>
                    <a:pt x="0" y="0"/>
                  </a:moveTo>
                  <a:lnTo>
                    <a:pt x="881366" y="0"/>
                  </a:lnTo>
                  <a:lnTo>
                    <a:pt x="881366" y="112308"/>
                  </a:lnTo>
                  <a:lnTo>
                    <a:pt x="0" y="112308"/>
                  </a:lnTo>
                  <a:close/>
                </a:path>
              </a:pathLst>
            </a:custGeom>
            <a:solidFill>
              <a:srgbClr val="F4E2E4"/>
            </a:solidFill>
            <a:ln cap="sq">
              <a:noFill/>
              <a:prstDash val="solid"/>
              <a:miter/>
            </a:ln>
          </p:spPr>
        </p:sp>
        <p:sp>
          <p:nvSpPr>
            <p:cNvPr id="25" name="TextBox 25"/>
            <p:cNvSpPr txBox="1"/>
            <p:nvPr/>
          </p:nvSpPr>
          <p:spPr>
            <a:xfrm>
              <a:off x="0" y="-95250"/>
              <a:ext cx="881366" cy="207558"/>
            </a:xfrm>
            <a:prstGeom prst="rect">
              <a:avLst/>
            </a:prstGeom>
          </p:spPr>
          <p:txBody>
            <a:bodyPr lIns="50800" tIns="50800" rIns="50800" bIns="50800" rtlCol="0" anchor="ctr"/>
            <a:lstStyle/>
            <a:p>
              <a:pPr algn="ctr">
                <a:lnSpc>
                  <a:spcPts val="3695"/>
                </a:lnSpc>
              </a:pPr>
            </a:p>
          </p:txBody>
        </p:sp>
      </p:grpSp>
      <p:sp>
        <p:nvSpPr>
          <p:cNvPr id="26" name="Freeform 26"/>
          <p:cNvSpPr/>
          <p:nvPr/>
        </p:nvSpPr>
        <p:spPr>
          <a:xfrm>
            <a:off x="21568" y="3287535"/>
            <a:ext cx="11199367" cy="6521984"/>
          </a:xfrm>
          <a:custGeom>
            <a:avLst/>
            <a:gdLst/>
            <a:ahLst/>
            <a:cxnLst/>
            <a:rect l="l" t="t" r="r" b="b"/>
            <a:pathLst>
              <a:path w="11199367" h="6521984">
                <a:moveTo>
                  <a:pt x="0" y="0"/>
                </a:moveTo>
                <a:lnTo>
                  <a:pt x="11199367" y="0"/>
                </a:lnTo>
                <a:lnTo>
                  <a:pt x="11199367" y="6521984"/>
                </a:lnTo>
                <a:lnTo>
                  <a:pt x="0" y="6521984"/>
                </a:lnTo>
                <a:lnTo>
                  <a:pt x="0" y="0"/>
                </a:lnTo>
                <a:close/>
              </a:path>
            </a:pathLst>
          </a:custGeom>
          <a:blipFill>
            <a:blip r:embed="rId1"/>
            <a:stretch>
              <a:fillRect/>
            </a:stretch>
          </a:blipFill>
        </p:spPr>
      </p:sp>
      <p:sp>
        <p:nvSpPr>
          <p:cNvPr id="27" name="TextBox 27"/>
          <p:cNvSpPr txBox="1"/>
          <p:nvPr/>
        </p:nvSpPr>
        <p:spPr>
          <a:xfrm>
            <a:off x="2739699" y="2594056"/>
            <a:ext cx="5016795" cy="522990"/>
          </a:xfrm>
          <a:prstGeom prst="rect">
            <a:avLst/>
          </a:prstGeom>
        </p:spPr>
        <p:txBody>
          <a:bodyPr lIns="0" tIns="0" rIns="0" bIns="0" rtlCol="0" anchor="t">
            <a:spAutoFit/>
          </a:bodyPr>
          <a:lstStyle/>
          <a:p>
            <a:pPr marL="0" lvl="0" indent="0" algn="ctr">
              <a:lnSpc>
                <a:spcPts val="4305"/>
              </a:lnSpc>
              <a:spcBef>
                <a:spcPct val="0"/>
              </a:spcBef>
            </a:pPr>
            <a:r>
              <a:rPr lang="en-US" sz="2760">
                <a:solidFill>
                  <a:srgbClr val="1E1E1E"/>
                </a:solidFill>
                <a:ea typeface="思源黑体 2 Bold" panose="020B0800000000000000" charset="-122"/>
              </a:rPr>
              <a:t>基于五年数据的多元模型预测图</a:t>
            </a:r>
            <a:endParaRPr lang="en-US" sz="2760">
              <a:solidFill>
                <a:srgbClr val="1E1E1E"/>
              </a:solidFill>
              <a:ea typeface="思源黑体 2 Bold" panose="020B0800000000000000" charset="-122"/>
            </a:endParaRPr>
          </a:p>
        </p:txBody>
      </p:sp>
      <p:sp>
        <p:nvSpPr>
          <p:cNvPr id="28" name="TextBox 28"/>
          <p:cNvSpPr txBox="1"/>
          <p:nvPr/>
        </p:nvSpPr>
        <p:spPr>
          <a:xfrm>
            <a:off x="1405955" y="832442"/>
            <a:ext cx="6402747" cy="762000"/>
          </a:xfrm>
          <a:prstGeom prst="rect">
            <a:avLst/>
          </a:prstGeom>
        </p:spPr>
        <p:txBody>
          <a:bodyPr lIns="0" tIns="0" rIns="0" bIns="0" rtlCol="0" anchor="t">
            <a:spAutoFit/>
          </a:bodyPr>
          <a:lstStyle/>
          <a:p>
            <a:pPr algn="ctr">
              <a:lnSpc>
                <a:spcPts val="6000"/>
              </a:lnSpc>
            </a:pPr>
            <a:r>
              <a:rPr lang="en-US" sz="5000">
                <a:solidFill>
                  <a:srgbClr val="1E1E1E"/>
                </a:solidFill>
                <a:ea typeface="思源宋体 Heavy" panose="02020900000000000000" charset="-122"/>
              </a:rPr>
              <a:t>预测曲线</a:t>
            </a:r>
            <a:endParaRPr lang="en-US" sz="5000">
              <a:solidFill>
                <a:srgbClr val="1E1E1E"/>
              </a:solidFill>
              <a:ea typeface="思源宋体 Heavy" panose="02020900000000000000" charset="-122"/>
            </a:endParaRPr>
          </a:p>
        </p:txBody>
      </p:sp>
      <p:grpSp>
        <p:nvGrpSpPr>
          <p:cNvPr id="29" name="Group 29"/>
          <p:cNvGrpSpPr/>
          <p:nvPr/>
        </p:nvGrpSpPr>
        <p:grpSpPr>
          <a:xfrm rot="0">
            <a:off x="11220935" y="1740490"/>
            <a:ext cx="6770859" cy="3188127"/>
            <a:chOff x="0" y="0"/>
            <a:chExt cx="1082761" cy="509829"/>
          </a:xfrm>
        </p:grpSpPr>
        <p:sp>
          <p:nvSpPr>
            <p:cNvPr id="30" name="Freeform 30"/>
            <p:cNvSpPr/>
            <p:nvPr/>
          </p:nvSpPr>
          <p:spPr>
            <a:xfrm>
              <a:off x="0" y="0"/>
              <a:ext cx="1082761" cy="509829"/>
            </a:xfrm>
            <a:custGeom>
              <a:avLst/>
              <a:gdLst/>
              <a:ahLst/>
              <a:cxnLst/>
              <a:rect l="l" t="t" r="r" b="b"/>
              <a:pathLst>
                <a:path w="1082761" h="509829">
                  <a:moveTo>
                    <a:pt x="0" y="0"/>
                  </a:moveTo>
                  <a:lnTo>
                    <a:pt x="1082761" y="0"/>
                  </a:lnTo>
                  <a:lnTo>
                    <a:pt x="1082761" y="509829"/>
                  </a:lnTo>
                  <a:lnTo>
                    <a:pt x="0" y="509829"/>
                  </a:lnTo>
                  <a:close/>
                </a:path>
              </a:pathLst>
            </a:custGeom>
            <a:solidFill>
              <a:srgbClr val="DEECF5"/>
            </a:solidFill>
            <a:ln cap="sq">
              <a:noFill/>
              <a:prstDash val="solid"/>
              <a:miter/>
            </a:ln>
          </p:spPr>
        </p:sp>
        <p:sp>
          <p:nvSpPr>
            <p:cNvPr id="31" name="TextBox 31"/>
            <p:cNvSpPr txBox="1"/>
            <p:nvPr/>
          </p:nvSpPr>
          <p:spPr>
            <a:xfrm>
              <a:off x="0" y="-95250"/>
              <a:ext cx="1082761" cy="605079"/>
            </a:xfrm>
            <a:prstGeom prst="rect">
              <a:avLst/>
            </a:prstGeom>
          </p:spPr>
          <p:txBody>
            <a:bodyPr lIns="50800" tIns="50800" rIns="50800" bIns="50800" rtlCol="0" anchor="ctr"/>
            <a:lstStyle/>
            <a:p>
              <a:pPr algn="ctr">
                <a:lnSpc>
                  <a:spcPts val="3695"/>
                </a:lnSpc>
              </a:pPr>
            </a:p>
          </p:txBody>
        </p:sp>
      </p:grpSp>
      <p:grpSp>
        <p:nvGrpSpPr>
          <p:cNvPr id="32" name="Group 32"/>
          <p:cNvGrpSpPr/>
          <p:nvPr/>
        </p:nvGrpSpPr>
        <p:grpSpPr>
          <a:xfrm rot="0">
            <a:off x="11220935" y="5411452"/>
            <a:ext cx="6770859" cy="4024266"/>
            <a:chOff x="0" y="0"/>
            <a:chExt cx="1082761" cy="643540"/>
          </a:xfrm>
        </p:grpSpPr>
        <p:sp>
          <p:nvSpPr>
            <p:cNvPr id="33" name="Freeform 33"/>
            <p:cNvSpPr/>
            <p:nvPr/>
          </p:nvSpPr>
          <p:spPr>
            <a:xfrm>
              <a:off x="0" y="0"/>
              <a:ext cx="1082761" cy="643540"/>
            </a:xfrm>
            <a:custGeom>
              <a:avLst/>
              <a:gdLst/>
              <a:ahLst/>
              <a:cxnLst/>
              <a:rect l="l" t="t" r="r" b="b"/>
              <a:pathLst>
                <a:path w="1082761" h="643540">
                  <a:moveTo>
                    <a:pt x="0" y="0"/>
                  </a:moveTo>
                  <a:lnTo>
                    <a:pt x="1082761" y="0"/>
                  </a:lnTo>
                  <a:lnTo>
                    <a:pt x="1082761" y="643540"/>
                  </a:lnTo>
                  <a:lnTo>
                    <a:pt x="0" y="643540"/>
                  </a:lnTo>
                  <a:close/>
                </a:path>
              </a:pathLst>
            </a:custGeom>
            <a:solidFill>
              <a:srgbClr val="3779A0"/>
            </a:solidFill>
            <a:ln cap="sq">
              <a:noFill/>
              <a:prstDash val="solid"/>
              <a:miter/>
            </a:ln>
          </p:spPr>
        </p:sp>
        <p:sp>
          <p:nvSpPr>
            <p:cNvPr id="34" name="TextBox 34"/>
            <p:cNvSpPr txBox="1"/>
            <p:nvPr/>
          </p:nvSpPr>
          <p:spPr>
            <a:xfrm>
              <a:off x="0" y="-95250"/>
              <a:ext cx="1082761" cy="738790"/>
            </a:xfrm>
            <a:prstGeom prst="rect">
              <a:avLst/>
            </a:prstGeom>
          </p:spPr>
          <p:txBody>
            <a:bodyPr lIns="50800" tIns="50800" rIns="50800" bIns="50800" rtlCol="0" anchor="ctr"/>
            <a:lstStyle/>
            <a:p>
              <a:pPr algn="ctr">
                <a:lnSpc>
                  <a:spcPts val="3695"/>
                </a:lnSpc>
              </a:pPr>
            </a:p>
          </p:txBody>
        </p:sp>
      </p:grpSp>
      <p:sp>
        <p:nvSpPr>
          <p:cNvPr id="35" name="TextBox 35"/>
          <p:cNvSpPr txBox="1"/>
          <p:nvPr/>
        </p:nvSpPr>
        <p:spPr>
          <a:xfrm>
            <a:off x="11317694" y="1783668"/>
            <a:ext cx="6464108" cy="3489435"/>
          </a:xfrm>
          <a:prstGeom prst="rect">
            <a:avLst/>
          </a:prstGeom>
        </p:spPr>
        <p:txBody>
          <a:bodyPr lIns="0" tIns="0" rIns="0" bIns="0" rtlCol="0" anchor="t">
            <a:spAutoFit/>
          </a:bodyPr>
          <a:lstStyle/>
          <a:p>
            <a:pPr algn="ctr">
              <a:lnSpc>
                <a:spcPts val="5950"/>
              </a:lnSpc>
            </a:pPr>
            <a:r>
              <a:rPr lang="en-US" sz="3810">
                <a:solidFill>
                  <a:srgbClr val="1E1E1E"/>
                </a:solidFill>
                <a:ea typeface="思源黑体 2 Bold" panose="020B0800000000000000" charset="-122"/>
              </a:rPr>
              <a:t>结论</a:t>
            </a:r>
            <a:endParaRPr lang="en-US" sz="3810">
              <a:solidFill>
                <a:srgbClr val="1E1E1E"/>
              </a:solidFill>
              <a:ea typeface="思源黑体 2 Bold" panose="020B0800000000000000" charset="-122"/>
            </a:endParaRPr>
          </a:p>
          <a:p>
            <a:pPr algn="ctr">
              <a:lnSpc>
                <a:spcPts val="4365"/>
              </a:lnSpc>
            </a:pPr>
          </a:p>
          <a:p>
            <a:pPr algn="just">
              <a:lnSpc>
                <a:spcPts val="4365"/>
              </a:lnSpc>
            </a:pPr>
            <a:r>
              <a:rPr lang="en-US" sz="2800">
                <a:solidFill>
                  <a:srgbClr val="1E1E1E"/>
                </a:solidFill>
                <a:ea typeface="思源黑体 2 Bold" panose="020B0800000000000000" charset="-122"/>
              </a:rPr>
              <a:t>多元预测的模型效果也没有非常好，可能是存在过拟合问题，它只反映出了股票的增长趋势。</a:t>
            </a:r>
            <a:endParaRPr lang="en-US" sz="2800">
              <a:solidFill>
                <a:srgbClr val="1E1E1E"/>
              </a:solidFill>
              <a:ea typeface="思源黑体 2 Bold" panose="020B0800000000000000" charset="-122"/>
            </a:endParaRPr>
          </a:p>
          <a:p>
            <a:pPr marL="0" lvl="0" indent="0" algn="just">
              <a:lnSpc>
                <a:spcPts val="4365"/>
              </a:lnSpc>
              <a:spcBef>
                <a:spcPct val="0"/>
              </a:spcBef>
            </a:pPr>
          </a:p>
        </p:txBody>
      </p:sp>
      <p:sp>
        <p:nvSpPr>
          <p:cNvPr id="36" name="TextBox 36"/>
          <p:cNvSpPr txBox="1"/>
          <p:nvPr/>
        </p:nvSpPr>
        <p:spPr>
          <a:xfrm>
            <a:off x="11374310" y="5659817"/>
            <a:ext cx="6464108" cy="4377372"/>
          </a:xfrm>
          <a:prstGeom prst="rect">
            <a:avLst/>
          </a:prstGeom>
        </p:spPr>
        <p:txBody>
          <a:bodyPr lIns="0" tIns="0" rIns="0" bIns="0" rtlCol="0" anchor="t">
            <a:spAutoFit/>
          </a:bodyPr>
          <a:lstStyle/>
          <a:p>
            <a:pPr algn="just">
              <a:lnSpc>
                <a:spcPts val="4365"/>
              </a:lnSpc>
            </a:pPr>
            <a:r>
              <a:rPr lang="en-US" sz="2800">
                <a:solidFill>
                  <a:srgbClr val="FFFFFF"/>
                </a:solidFill>
                <a:latin typeface="思源黑体 2 Bold" panose="020B0800000000000000" charset="-122"/>
                <a:ea typeface="思源黑体 2 Bold" panose="020B0800000000000000" charset="-122"/>
              </a:rPr>
              <a:t>接下来我们需要对各个公司进行预测以找出最佳潜力股，但经过我们前面的分析，发现除了TSLA公司以外，各家公司的股价在长期范围上表现得不平稳。</a:t>
            </a:r>
            <a:endParaRPr lang="en-US" sz="2800">
              <a:solidFill>
                <a:srgbClr val="FFFFFF"/>
              </a:solidFill>
              <a:latin typeface="思源黑体 2 Bold" panose="020B0800000000000000" charset="-122"/>
              <a:ea typeface="思源黑体 2 Bold" panose="020B0800000000000000" charset="-122"/>
            </a:endParaRPr>
          </a:p>
          <a:p>
            <a:pPr algn="just">
              <a:lnSpc>
                <a:spcPts val="4365"/>
              </a:lnSpc>
            </a:pPr>
            <a:r>
              <a:rPr lang="en-US" sz="2800">
                <a:solidFill>
                  <a:srgbClr val="FFFFFF"/>
                </a:solidFill>
                <a:ea typeface="思源黑体 2 Bold" panose="020B0800000000000000" charset="-122"/>
              </a:rPr>
              <a:t>因此，接下来我们只能建立短期的模型来反映各股票最近的趋势。</a:t>
            </a:r>
            <a:endParaRPr lang="en-US" sz="2800">
              <a:solidFill>
                <a:srgbClr val="FFFFFF"/>
              </a:solidFill>
              <a:ea typeface="思源黑体 2 Bold" panose="020B0800000000000000" charset="-122"/>
            </a:endParaRPr>
          </a:p>
          <a:p>
            <a:pPr algn="just">
              <a:lnSpc>
                <a:spcPts val="4365"/>
              </a:lnSpc>
            </a:pPr>
          </a:p>
          <a:p>
            <a:pPr marL="0" lvl="0" indent="0" algn="just">
              <a:lnSpc>
                <a:spcPts val="4365"/>
              </a:lnSpc>
              <a:spcBef>
                <a:spcPct val="0"/>
              </a:spcBef>
            </a:p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7271201" y="1851135"/>
            <a:ext cx="1918923" cy="19189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300331" y="9258300"/>
            <a:ext cx="1209443" cy="12094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17" name="Freeform 17"/>
          <p:cNvSpPr/>
          <p:nvPr/>
        </p:nvSpPr>
        <p:spPr>
          <a:xfrm>
            <a:off x="5937036" y="2111312"/>
            <a:ext cx="5835425" cy="6865450"/>
          </a:xfrm>
          <a:custGeom>
            <a:avLst/>
            <a:gdLst/>
            <a:ahLst/>
            <a:cxnLst/>
            <a:rect l="l" t="t" r="r" b="b"/>
            <a:pathLst>
              <a:path w="5835425" h="6865450">
                <a:moveTo>
                  <a:pt x="0" y="0"/>
                </a:moveTo>
                <a:lnTo>
                  <a:pt x="5835425" y="0"/>
                </a:lnTo>
                <a:lnTo>
                  <a:pt x="5835425" y="6865450"/>
                </a:lnTo>
                <a:lnTo>
                  <a:pt x="0" y="6865450"/>
                </a:lnTo>
                <a:lnTo>
                  <a:pt x="0" y="0"/>
                </a:lnTo>
                <a:close/>
              </a:path>
            </a:pathLst>
          </a:custGeom>
          <a:blipFill>
            <a:blip r:embed="rId1"/>
            <a:stretch>
              <a:fillRect l="-97877"/>
            </a:stretch>
          </a:blipFill>
        </p:spPr>
      </p:sp>
      <p:grpSp>
        <p:nvGrpSpPr>
          <p:cNvPr id="18" name="Group 18"/>
          <p:cNvGrpSpPr/>
          <p:nvPr/>
        </p:nvGrpSpPr>
        <p:grpSpPr>
          <a:xfrm rot="0">
            <a:off x="430274" y="5143500"/>
            <a:ext cx="5201663" cy="2403922"/>
            <a:chOff x="0" y="0"/>
            <a:chExt cx="6935551" cy="3205230"/>
          </a:xfrm>
        </p:grpSpPr>
        <p:grpSp>
          <p:nvGrpSpPr>
            <p:cNvPr id="19" name="Group 19"/>
            <p:cNvGrpSpPr/>
            <p:nvPr/>
          </p:nvGrpSpPr>
          <p:grpSpPr>
            <a:xfrm rot="0">
              <a:off x="0" y="0"/>
              <a:ext cx="6935551" cy="3205230"/>
              <a:chOff x="0" y="0"/>
              <a:chExt cx="831823" cy="384423"/>
            </a:xfrm>
          </p:grpSpPr>
          <p:sp>
            <p:nvSpPr>
              <p:cNvPr id="20" name="Freeform 20"/>
              <p:cNvSpPr/>
              <p:nvPr/>
            </p:nvSpPr>
            <p:spPr>
              <a:xfrm>
                <a:off x="0" y="0"/>
                <a:ext cx="831823" cy="384423"/>
              </a:xfrm>
              <a:custGeom>
                <a:avLst/>
                <a:gdLst/>
                <a:ahLst/>
                <a:cxnLst/>
                <a:rect l="l" t="t" r="r" b="b"/>
                <a:pathLst>
                  <a:path w="831823" h="384423">
                    <a:moveTo>
                      <a:pt x="0" y="0"/>
                    </a:moveTo>
                    <a:lnTo>
                      <a:pt x="831823" y="0"/>
                    </a:lnTo>
                    <a:lnTo>
                      <a:pt x="831823" y="384423"/>
                    </a:lnTo>
                    <a:lnTo>
                      <a:pt x="0" y="384423"/>
                    </a:lnTo>
                    <a:close/>
                  </a:path>
                </a:pathLst>
              </a:custGeom>
              <a:solidFill>
                <a:srgbClr val="3779A0"/>
              </a:solidFill>
              <a:ln cap="sq">
                <a:noFill/>
                <a:prstDash val="solid"/>
                <a:miter/>
              </a:ln>
            </p:spPr>
          </p:sp>
          <p:sp>
            <p:nvSpPr>
              <p:cNvPr id="21" name="TextBox 21"/>
              <p:cNvSpPr txBox="1"/>
              <p:nvPr/>
            </p:nvSpPr>
            <p:spPr>
              <a:xfrm>
                <a:off x="0" y="-95250"/>
                <a:ext cx="831823" cy="479673"/>
              </a:xfrm>
              <a:prstGeom prst="rect">
                <a:avLst/>
              </a:prstGeom>
            </p:spPr>
            <p:txBody>
              <a:bodyPr lIns="50800" tIns="50800" rIns="50800" bIns="50800" rtlCol="0" anchor="ctr"/>
              <a:lstStyle/>
              <a:p>
                <a:pPr algn="ctr">
                  <a:lnSpc>
                    <a:spcPts val="3695"/>
                  </a:lnSpc>
                </a:pPr>
              </a:p>
            </p:txBody>
          </p:sp>
        </p:grpSp>
        <p:sp>
          <p:nvSpPr>
            <p:cNvPr id="22" name="TextBox 22"/>
            <p:cNvSpPr txBox="1"/>
            <p:nvPr/>
          </p:nvSpPr>
          <p:spPr>
            <a:xfrm>
              <a:off x="694859" y="183767"/>
              <a:ext cx="1154291" cy="805560"/>
            </a:xfrm>
            <a:prstGeom prst="rect">
              <a:avLst/>
            </a:prstGeom>
          </p:spPr>
          <p:txBody>
            <a:bodyPr lIns="0" tIns="0" rIns="0" bIns="0" rtlCol="0" anchor="t">
              <a:spAutoFit/>
            </a:bodyPr>
            <a:lstStyle/>
            <a:p>
              <a:pPr marL="0" lvl="0" indent="0" algn="ctr">
                <a:lnSpc>
                  <a:spcPts val="5305"/>
                </a:lnSpc>
                <a:spcBef>
                  <a:spcPct val="0"/>
                </a:spcBef>
              </a:pPr>
              <a:r>
                <a:rPr lang="en-US" sz="3400">
                  <a:solidFill>
                    <a:srgbClr val="FFFFFF"/>
                  </a:solidFill>
                  <a:ea typeface="思源黑体 2 Bold" panose="020B0800000000000000" charset="-122"/>
                </a:rPr>
                <a:t>方法</a:t>
              </a:r>
              <a:endParaRPr lang="en-US" sz="3400">
                <a:solidFill>
                  <a:srgbClr val="FFFFFF"/>
                </a:solidFill>
                <a:ea typeface="思源黑体 2 Bold" panose="020B0800000000000000" charset="-122"/>
              </a:endParaRPr>
            </a:p>
          </p:txBody>
        </p:sp>
        <p:sp>
          <p:nvSpPr>
            <p:cNvPr id="23" name="TextBox 23"/>
            <p:cNvSpPr txBox="1"/>
            <p:nvPr/>
          </p:nvSpPr>
          <p:spPr>
            <a:xfrm>
              <a:off x="265175" y="1146079"/>
              <a:ext cx="6227955" cy="1373474"/>
            </a:xfrm>
            <a:prstGeom prst="rect">
              <a:avLst/>
            </a:prstGeom>
          </p:spPr>
          <p:txBody>
            <a:bodyPr lIns="0" tIns="0" rIns="0" bIns="0" rtlCol="0" anchor="t">
              <a:spAutoFit/>
            </a:bodyPr>
            <a:lstStyle/>
            <a:p>
              <a:pPr marL="560070" lvl="1" indent="-280035">
                <a:lnSpc>
                  <a:spcPts val="4360"/>
                </a:lnSpc>
                <a:buFont typeface="Arial" panose="020B0604020202020204"/>
                <a:buChar char="•"/>
              </a:pPr>
              <a:r>
                <a:rPr lang="en-US" sz="2595">
                  <a:solidFill>
                    <a:srgbClr val="FFFFFF"/>
                  </a:solidFill>
                  <a:latin typeface="思源黑体 2" panose="020B0500000000000000" charset="-122"/>
                  <a:ea typeface="思源黑体 2" panose="020B0500000000000000" charset="-122"/>
                </a:rPr>
                <a:t>短期ARIMA建模</a:t>
              </a:r>
              <a:endParaRPr lang="en-US" sz="2595">
                <a:solidFill>
                  <a:srgbClr val="FFFFFF"/>
                </a:solidFill>
                <a:latin typeface="思源黑体 2" panose="020B0500000000000000" charset="-122"/>
                <a:ea typeface="思源黑体 2" panose="020B0500000000000000" charset="-122"/>
              </a:endParaRPr>
            </a:p>
            <a:p>
              <a:pPr marL="560070" lvl="1" indent="-280035">
                <a:lnSpc>
                  <a:spcPts val="4360"/>
                </a:lnSpc>
                <a:buFont typeface="Arial" panose="020B0604020202020204"/>
                <a:buChar char="•"/>
              </a:pPr>
              <a:r>
                <a:rPr lang="en-US" sz="2595">
                  <a:solidFill>
                    <a:srgbClr val="FFFFFF"/>
                  </a:solidFill>
                  <a:latin typeface="思源黑体 2" panose="020B0500000000000000" charset="-122"/>
                  <a:ea typeface="思源黑体 2" panose="020B0500000000000000" charset="-122"/>
                </a:rPr>
                <a:t>相对强弱指数(RSI)、布林带</a:t>
              </a:r>
              <a:endParaRPr lang="en-US" sz="2595">
                <a:solidFill>
                  <a:srgbClr val="FFFFFF"/>
                </a:solidFill>
                <a:latin typeface="思源黑体 2" panose="020B0500000000000000" charset="-122"/>
                <a:ea typeface="思源黑体 2" panose="020B0500000000000000" charset="-122"/>
              </a:endParaRPr>
            </a:p>
          </p:txBody>
        </p:sp>
      </p:grpSp>
      <p:grpSp>
        <p:nvGrpSpPr>
          <p:cNvPr id="24" name="Group 24"/>
          <p:cNvGrpSpPr/>
          <p:nvPr/>
        </p:nvGrpSpPr>
        <p:grpSpPr>
          <a:xfrm rot="0">
            <a:off x="430274" y="2513048"/>
            <a:ext cx="5201663" cy="1847310"/>
            <a:chOff x="0" y="0"/>
            <a:chExt cx="6935551" cy="2463080"/>
          </a:xfrm>
        </p:grpSpPr>
        <p:grpSp>
          <p:nvGrpSpPr>
            <p:cNvPr id="25" name="Group 25"/>
            <p:cNvGrpSpPr/>
            <p:nvPr/>
          </p:nvGrpSpPr>
          <p:grpSpPr>
            <a:xfrm rot="0">
              <a:off x="0" y="0"/>
              <a:ext cx="6935551" cy="2463080"/>
              <a:chOff x="0" y="0"/>
              <a:chExt cx="831823" cy="295412"/>
            </a:xfrm>
          </p:grpSpPr>
          <p:sp>
            <p:nvSpPr>
              <p:cNvPr id="26" name="Freeform 26"/>
              <p:cNvSpPr/>
              <p:nvPr/>
            </p:nvSpPr>
            <p:spPr>
              <a:xfrm>
                <a:off x="0" y="0"/>
                <a:ext cx="831823" cy="295412"/>
              </a:xfrm>
              <a:custGeom>
                <a:avLst/>
                <a:gdLst/>
                <a:ahLst/>
                <a:cxnLst/>
                <a:rect l="l" t="t" r="r" b="b"/>
                <a:pathLst>
                  <a:path w="831823" h="295412">
                    <a:moveTo>
                      <a:pt x="0" y="0"/>
                    </a:moveTo>
                    <a:lnTo>
                      <a:pt x="831823" y="0"/>
                    </a:lnTo>
                    <a:lnTo>
                      <a:pt x="831823" y="295412"/>
                    </a:lnTo>
                    <a:lnTo>
                      <a:pt x="0" y="295412"/>
                    </a:lnTo>
                    <a:close/>
                  </a:path>
                </a:pathLst>
              </a:custGeom>
              <a:solidFill>
                <a:srgbClr val="DEECF5"/>
              </a:solidFill>
              <a:ln cap="sq">
                <a:noFill/>
                <a:prstDash val="solid"/>
                <a:miter/>
              </a:ln>
            </p:spPr>
          </p:sp>
          <p:sp>
            <p:nvSpPr>
              <p:cNvPr id="27" name="TextBox 27"/>
              <p:cNvSpPr txBox="1"/>
              <p:nvPr/>
            </p:nvSpPr>
            <p:spPr>
              <a:xfrm>
                <a:off x="0" y="-95250"/>
                <a:ext cx="831823" cy="390662"/>
              </a:xfrm>
              <a:prstGeom prst="rect">
                <a:avLst/>
              </a:prstGeom>
            </p:spPr>
            <p:txBody>
              <a:bodyPr lIns="50800" tIns="50800" rIns="50800" bIns="50800" rtlCol="0" anchor="ctr"/>
              <a:lstStyle/>
              <a:p>
                <a:pPr algn="ctr">
                  <a:lnSpc>
                    <a:spcPts val="3695"/>
                  </a:lnSpc>
                </a:pPr>
              </a:p>
            </p:txBody>
          </p:sp>
        </p:grpSp>
        <p:sp>
          <p:nvSpPr>
            <p:cNvPr id="28" name="TextBox 28"/>
            <p:cNvSpPr txBox="1"/>
            <p:nvPr/>
          </p:nvSpPr>
          <p:spPr>
            <a:xfrm>
              <a:off x="318776" y="119636"/>
              <a:ext cx="1429162" cy="805560"/>
            </a:xfrm>
            <a:prstGeom prst="rect">
              <a:avLst/>
            </a:prstGeom>
          </p:spPr>
          <p:txBody>
            <a:bodyPr lIns="0" tIns="0" rIns="0" bIns="0" rtlCol="0" anchor="t">
              <a:spAutoFit/>
            </a:bodyPr>
            <a:lstStyle/>
            <a:p>
              <a:pPr marL="0" lvl="0" indent="0" algn="ctr">
                <a:lnSpc>
                  <a:spcPts val="5305"/>
                </a:lnSpc>
                <a:spcBef>
                  <a:spcPct val="0"/>
                </a:spcBef>
              </a:pPr>
              <a:r>
                <a:rPr lang="en-US" sz="3400">
                  <a:solidFill>
                    <a:srgbClr val="1E1E1E"/>
                  </a:solidFill>
                  <a:ea typeface="思源黑体 2 Bold" panose="020B0800000000000000" charset="-122"/>
                </a:rPr>
                <a:t>目的</a:t>
              </a:r>
              <a:endParaRPr lang="en-US" sz="3400">
                <a:solidFill>
                  <a:srgbClr val="1E1E1E"/>
                </a:solidFill>
                <a:ea typeface="思源黑体 2 Bold" panose="020B0800000000000000" charset="-122"/>
              </a:endParaRPr>
            </a:p>
          </p:txBody>
        </p:sp>
        <p:sp>
          <p:nvSpPr>
            <p:cNvPr id="29" name="TextBox 29"/>
            <p:cNvSpPr txBox="1"/>
            <p:nvPr/>
          </p:nvSpPr>
          <p:spPr>
            <a:xfrm>
              <a:off x="605970" y="1195270"/>
              <a:ext cx="5940761" cy="639507"/>
            </a:xfrm>
            <a:prstGeom prst="rect">
              <a:avLst/>
            </a:prstGeom>
          </p:spPr>
          <p:txBody>
            <a:bodyPr lIns="0" tIns="0" rIns="0" bIns="0" rtlCol="0" anchor="t">
              <a:spAutoFit/>
            </a:bodyPr>
            <a:lstStyle/>
            <a:p>
              <a:pPr>
                <a:lnSpc>
                  <a:spcPts val="4365"/>
                </a:lnSpc>
              </a:pPr>
              <a:r>
                <a:rPr lang="en-US" sz="2600">
                  <a:solidFill>
                    <a:srgbClr val="100F0D"/>
                  </a:solidFill>
                  <a:ea typeface="思源黑体 2" panose="020B0500000000000000" charset="-122"/>
                </a:rPr>
                <a:t>识别短期盈利股</a:t>
              </a:r>
              <a:endParaRPr lang="en-US" sz="2600">
                <a:solidFill>
                  <a:srgbClr val="100F0D"/>
                </a:solidFill>
                <a:ea typeface="思源黑体 2" panose="020B0500000000000000" charset="-122"/>
              </a:endParaRPr>
            </a:p>
          </p:txBody>
        </p:sp>
      </p:grpSp>
      <p:sp>
        <p:nvSpPr>
          <p:cNvPr id="30" name="TextBox 30"/>
          <p:cNvSpPr txBox="1"/>
          <p:nvPr/>
        </p:nvSpPr>
        <p:spPr>
          <a:xfrm>
            <a:off x="1514582" y="642971"/>
            <a:ext cx="3805222" cy="761934"/>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潜力股分析</a:t>
            </a:r>
            <a:endParaRPr lang="en-US" sz="5000">
              <a:solidFill>
                <a:srgbClr val="1E1E1E"/>
              </a:solidFill>
              <a:ea typeface="思源宋体 Heavy" panose="02020900000000000000" charset="-122"/>
            </a:endParaRPr>
          </a:p>
        </p:txBody>
      </p:sp>
      <p:grpSp>
        <p:nvGrpSpPr>
          <p:cNvPr id="31" name="Group 31"/>
          <p:cNvGrpSpPr/>
          <p:nvPr/>
        </p:nvGrpSpPr>
        <p:grpSpPr>
          <a:xfrm rot="0">
            <a:off x="5631938" y="1327187"/>
            <a:ext cx="6307317" cy="797129"/>
            <a:chOff x="0" y="0"/>
            <a:chExt cx="8409756" cy="1062838"/>
          </a:xfrm>
        </p:grpSpPr>
        <p:grpSp>
          <p:nvGrpSpPr>
            <p:cNvPr id="32" name="Group 32"/>
            <p:cNvGrpSpPr/>
            <p:nvPr/>
          </p:nvGrpSpPr>
          <p:grpSpPr>
            <a:xfrm rot="0">
              <a:off x="0" y="0"/>
              <a:ext cx="8409756" cy="1062838"/>
              <a:chOff x="0" y="0"/>
              <a:chExt cx="1008633" cy="127473"/>
            </a:xfrm>
          </p:grpSpPr>
          <p:sp>
            <p:nvSpPr>
              <p:cNvPr id="33" name="Freeform 33"/>
              <p:cNvSpPr/>
              <p:nvPr/>
            </p:nvSpPr>
            <p:spPr>
              <a:xfrm>
                <a:off x="0" y="0"/>
                <a:ext cx="1008633" cy="127473"/>
              </a:xfrm>
              <a:custGeom>
                <a:avLst/>
                <a:gdLst/>
                <a:ahLst/>
                <a:cxnLst/>
                <a:rect l="l" t="t" r="r" b="b"/>
                <a:pathLst>
                  <a:path w="1008633" h="127473">
                    <a:moveTo>
                      <a:pt x="0" y="0"/>
                    </a:moveTo>
                    <a:lnTo>
                      <a:pt x="1008633" y="0"/>
                    </a:lnTo>
                    <a:lnTo>
                      <a:pt x="1008633" y="127473"/>
                    </a:lnTo>
                    <a:lnTo>
                      <a:pt x="0" y="127473"/>
                    </a:lnTo>
                    <a:close/>
                  </a:path>
                </a:pathLst>
              </a:custGeom>
              <a:solidFill>
                <a:srgbClr val="F4E2E4"/>
              </a:solidFill>
              <a:ln cap="sq">
                <a:noFill/>
                <a:prstDash val="solid"/>
                <a:miter/>
              </a:ln>
            </p:spPr>
          </p:sp>
          <p:sp>
            <p:nvSpPr>
              <p:cNvPr id="34" name="TextBox 34"/>
              <p:cNvSpPr txBox="1"/>
              <p:nvPr/>
            </p:nvSpPr>
            <p:spPr>
              <a:xfrm>
                <a:off x="0" y="-95250"/>
                <a:ext cx="1008633" cy="222723"/>
              </a:xfrm>
              <a:prstGeom prst="rect">
                <a:avLst/>
              </a:prstGeom>
            </p:spPr>
            <p:txBody>
              <a:bodyPr lIns="50800" tIns="50800" rIns="50800" bIns="50800" rtlCol="0" anchor="ctr"/>
              <a:lstStyle/>
              <a:p>
                <a:pPr algn="ctr">
                  <a:lnSpc>
                    <a:spcPts val="3695"/>
                  </a:lnSpc>
                </a:pPr>
              </a:p>
            </p:txBody>
          </p:sp>
        </p:grpSp>
        <p:sp>
          <p:nvSpPr>
            <p:cNvPr id="35" name="TextBox 35"/>
            <p:cNvSpPr txBox="1"/>
            <p:nvPr/>
          </p:nvSpPr>
          <p:spPr>
            <a:xfrm>
              <a:off x="542804" y="171088"/>
              <a:ext cx="7544490" cy="565510"/>
            </a:xfrm>
            <a:prstGeom prst="rect">
              <a:avLst/>
            </a:prstGeom>
          </p:spPr>
          <p:txBody>
            <a:bodyPr lIns="0" tIns="0" rIns="0" bIns="0" rtlCol="0" anchor="t">
              <a:spAutoFit/>
            </a:bodyPr>
            <a:lstStyle/>
            <a:p>
              <a:pPr>
                <a:lnSpc>
                  <a:spcPts val="3865"/>
                </a:lnSpc>
              </a:pPr>
              <a:r>
                <a:rPr lang="en-US" sz="2300">
                  <a:solidFill>
                    <a:srgbClr val="100F0D"/>
                  </a:solidFill>
                  <a:latin typeface="思源黑体 2 Bold" panose="020B0800000000000000" charset="-122"/>
                  <a:ea typeface="思源黑体 2 Bold" panose="020B0800000000000000" charset="-122"/>
                </a:rPr>
                <a:t>短期ARIMA建模·平稳性分析·白噪声检验</a:t>
              </a:r>
              <a:endParaRPr lang="en-US" sz="2300">
                <a:solidFill>
                  <a:srgbClr val="100F0D"/>
                </a:solidFill>
                <a:latin typeface="思源黑体 2 Bold" panose="020B0800000000000000" charset="-122"/>
                <a:ea typeface="思源黑体 2 Bold" panose="020B0800000000000000" charset="-122"/>
              </a:endParaRPr>
            </a:p>
          </p:txBody>
        </p:sp>
      </p:grpSp>
      <p:grpSp>
        <p:nvGrpSpPr>
          <p:cNvPr id="36" name="Group 36"/>
          <p:cNvGrpSpPr/>
          <p:nvPr/>
        </p:nvGrpSpPr>
        <p:grpSpPr>
          <a:xfrm rot="0">
            <a:off x="13160262" y="8584700"/>
            <a:ext cx="4843633" cy="797129"/>
            <a:chOff x="0" y="0"/>
            <a:chExt cx="6458177" cy="1062838"/>
          </a:xfrm>
        </p:grpSpPr>
        <p:grpSp>
          <p:nvGrpSpPr>
            <p:cNvPr id="37" name="Group 37"/>
            <p:cNvGrpSpPr/>
            <p:nvPr/>
          </p:nvGrpSpPr>
          <p:grpSpPr>
            <a:xfrm rot="0">
              <a:off x="0" y="0"/>
              <a:ext cx="6458177" cy="1062838"/>
              <a:chOff x="0" y="0"/>
              <a:chExt cx="774569" cy="127473"/>
            </a:xfrm>
          </p:grpSpPr>
          <p:sp>
            <p:nvSpPr>
              <p:cNvPr id="38" name="Freeform 38"/>
              <p:cNvSpPr/>
              <p:nvPr/>
            </p:nvSpPr>
            <p:spPr>
              <a:xfrm>
                <a:off x="0" y="0"/>
                <a:ext cx="774569" cy="127473"/>
              </a:xfrm>
              <a:custGeom>
                <a:avLst/>
                <a:gdLst/>
                <a:ahLst/>
                <a:cxnLst/>
                <a:rect l="l" t="t" r="r" b="b"/>
                <a:pathLst>
                  <a:path w="774569" h="127473">
                    <a:moveTo>
                      <a:pt x="0" y="0"/>
                    </a:moveTo>
                    <a:lnTo>
                      <a:pt x="774569" y="0"/>
                    </a:lnTo>
                    <a:lnTo>
                      <a:pt x="774569" y="127473"/>
                    </a:lnTo>
                    <a:lnTo>
                      <a:pt x="0" y="127473"/>
                    </a:lnTo>
                    <a:close/>
                  </a:path>
                </a:pathLst>
              </a:custGeom>
              <a:solidFill>
                <a:srgbClr val="F4E2E4"/>
              </a:solidFill>
              <a:ln cap="sq">
                <a:noFill/>
                <a:prstDash val="solid"/>
                <a:miter/>
              </a:ln>
            </p:spPr>
          </p:sp>
          <p:sp>
            <p:nvSpPr>
              <p:cNvPr id="39" name="TextBox 39"/>
              <p:cNvSpPr txBox="1"/>
              <p:nvPr/>
            </p:nvSpPr>
            <p:spPr>
              <a:xfrm>
                <a:off x="0" y="-95250"/>
                <a:ext cx="774569" cy="222723"/>
              </a:xfrm>
              <a:prstGeom prst="rect">
                <a:avLst/>
              </a:prstGeom>
            </p:spPr>
            <p:txBody>
              <a:bodyPr lIns="50800" tIns="50800" rIns="50800" bIns="50800" rtlCol="0" anchor="ctr"/>
              <a:lstStyle/>
              <a:p>
                <a:pPr algn="ctr">
                  <a:lnSpc>
                    <a:spcPts val="3695"/>
                  </a:lnSpc>
                </a:pPr>
              </a:p>
            </p:txBody>
          </p:sp>
        </p:grpSp>
        <p:sp>
          <p:nvSpPr>
            <p:cNvPr id="40" name="TextBox 40"/>
            <p:cNvSpPr txBox="1"/>
            <p:nvPr/>
          </p:nvSpPr>
          <p:spPr>
            <a:xfrm>
              <a:off x="480114" y="196277"/>
              <a:ext cx="5497950" cy="565510"/>
            </a:xfrm>
            <a:prstGeom prst="rect">
              <a:avLst/>
            </a:prstGeom>
          </p:spPr>
          <p:txBody>
            <a:bodyPr lIns="0" tIns="0" rIns="0" bIns="0" rtlCol="0" anchor="t">
              <a:spAutoFit/>
            </a:bodyPr>
            <a:lstStyle/>
            <a:p>
              <a:pPr>
                <a:lnSpc>
                  <a:spcPts val="3865"/>
                </a:lnSpc>
              </a:pPr>
              <a:r>
                <a:rPr lang="en-US" sz="2300">
                  <a:solidFill>
                    <a:srgbClr val="100F0D"/>
                  </a:solidFill>
                  <a:latin typeface="思源黑体 2 Bold" panose="020B0800000000000000" charset="-122"/>
                  <a:ea typeface="思源黑体 2 Bold" panose="020B0800000000000000" charset="-122"/>
                </a:rPr>
                <a:t>结果:平稳序列·非白噪声序列</a:t>
              </a:r>
              <a:endParaRPr lang="en-US" sz="2300">
                <a:solidFill>
                  <a:srgbClr val="100F0D"/>
                </a:solidFill>
                <a:latin typeface="思源黑体 2 Bold" panose="020B0800000000000000" charset="-122"/>
                <a:ea typeface="思源黑体 2 Bold" panose="020B0800000000000000" charset="-122"/>
              </a:endParaRPr>
            </a:p>
          </p:txBody>
        </p:sp>
      </p:grpSp>
      <p:sp>
        <p:nvSpPr>
          <p:cNvPr id="41" name="Freeform 41"/>
          <p:cNvSpPr/>
          <p:nvPr/>
        </p:nvSpPr>
        <p:spPr>
          <a:xfrm>
            <a:off x="11400256" y="2111312"/>
            <a:ext cx="7071479" cy="6446888"/>
          </a:xfrm>
          <a:custGeom>
            <a:avLst/>
            <a:gdLst/>
            <a:ahLst/>
            <a:cxnLst/>
            <a:rect l="l" t="t" r="r" b="b"/>
            <a:pathLst>
              <a:path w="7071479" h="6446888">
                <a:moveTo>
                  <a:pt x="0" y="0"/>
                </a:moveTo>
                <a:lnTo>
                  <a:pt x="7071479" y="0"/>
                </a:lnTo>
                <a:lnTo>
                  <a:pt x="7071479" y="6446888"/>
                </a:lnTo>
                <a:lnTo>
                  <a:pt x="0" y="6446888"/>
                </a:lnTo>
                <a:lnTo>
                  <a:pt x="0" y="0"/>
                </a:lnTo>
                <a:close/>
              </a:path>
            </a:pathLst>
          </a:custGeom>
          <a:blipFill>
            <a:blip r:embed="rId2"/>
            <a:stretch>
              <a:fillRect l="-8454" r="-3471"/>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7271201" y="1851135"/>
            <a:ext cx="1918923" cy="19189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300331" y="9258300"/>
            <a:ext cx="1209443" cy="12094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909113" y="2130875"/>
            <a:ext cx="6059934" cy="1282887"/>
            <a:chOff x="0" y="0"/>
            <a:chExt cx="8079912" cy="1710516"/>
          </a:xfrm>
        </p:grpSpPr>
        <p:grpSp>
          <p:nvGrpSpPr>
            <p:cNvPr id="18" name="Group 18"/>
            <p:cNvGrpSpPr/>
            <p:nvPr/>
          </p:nvGrpSpPr>
          <p:grpSpPr>
            <a:xfrm rot="0">
              <a:off x="0" y="0"/>
              <a:ext cx="8079912" cy="1710516"/>
              <a:chOff x="0" y="0"/>
              <a:chExt cx="969073" cy="205153"/>
            </a:xfrm>
          </p:grpSpPr>
          <p:sp>
            <p:nvSpPr>
              <p:cNvPr id="19" name="Freeform 19"/>
              <p:cNvSpPr/>
              <p:nvPr/>
            </p:nvSpPr>
            <p:spPr>
              <a:xfrm>
                <a:off x="0" y="0"/>
                <a:ext cx="969073" cy="205153"/>
              </a:xfrm>
              <a:custGeom>
                <a:avLst/>
                <a:gdLst/>
                <a:ahLst/>
                <a:cxnLst/>
                <a:rect l="l" t="t" r="r" b="b"/>
                <a:pathLst>
                  <a:path w="969073" h="205153">
                    <a:moveTo>
                      <a:pt x="0" y="0"/>
                    </a:moveTo>
                    <a:lnTo>
                      <a:pt x="969073" y="0"/>
                    </a:lnTo>
                    <a:lnTo>
                      <a:pt x="969073" y="205153"/>
                    </a:lnTo>
                    <a:lnTo>
                      <a:pt x="0" y="205153"/>
                    </a:lnTo>
                    <a:close/>
                  </a:path>
                </a:pathLst>
              </a:custGeom>
              <a:solidFill>
                <a:srgbClr val="3779A0"/>
              </a:solidFill>
              <a:ln cap="sq">
                <a:noFill/>
                <a:prstDash val="solid"/>
                <a:miter/>
              </a:ln>
            </p:spPr>
          </p:sp>
          <p:sp>
            <p:nvSpPr>
              <p:cNvPr id="20" name="TextBox 20"/>
              <p:cNvSpPr txBox="1"/>
              <p:nvPr/>
            </p:nvSpPr>
            <p:spPr>
              <a:xfrm>
                <a:off x="0" y="-95250"/>
                <a:ext cx="969073" cy="300403"/>
              </a:xfrm>
              <a:prstGeom prst="rect">
                <a:avLst/>
              </a:prstGeom>
            </p:spPr>
            <p:txBody>
              <a:bodyPr lIns="50800" tIns="50800" rIns="50800" bIns="50800" rtlCol="0" anchor="ctr"/>
              <a:lstStyle/>
              <a:p>
                <a:pPr algn="ctr">
                  <a:lnSpc>
                    <a:spcPts val="3695"/>
                  </a:lnSpc>
                </a:pPr>
              </a:p>
            </p:txBody>
          </p:sp>
        </p:grpSp>
        <p:sp>
          <p:nvSpPr>
            <p:cNvPr id="21" name="TextBox 21"/>
            <p:cNvSpPr txBox="1"/>
            <p:nvPr/>
          </p:nvSpPr>
          <p:spPr>
            <a:xfrm>
              <a:off x="521515" y="171088"/>
              <a:ext cx="7248583" cy="1213188"/>
            </a:xfrm>
            <a:prstGeom prst="rect">
              <a:avLst/>
            </a:prstGeom>
          </p:spPr>
          <p:txBody>
            <a:bodyPr lIns="0" tIns="0" rIns="0" bIns="0" rtlCol="0" anchor="t">
              <a:spAutoFit/>
            </a:bodyPr>
            <a:lstStyle/>
            <a:p>
              <a:pPr>
                <a:lnSpc>
                  <a:spcPts val="3865"/>
                </a:lnSpc>
              </a:pPr>
              <a:r>
                <a:rPr lang="en-US" sz="2300">
                  <a:solidFill>
                    <a:srgbClr val="FFFFFF"/>
                  </a:solidFill>
                  <a:latin typeface="思源黑体 2 Bold" panose="020B0800000000000000" charset="-122"/>
                  <a:ea typeface="思源黑体 2 Bold" panose="020B0800000000000000" charset="-122"/>
                </a:rPr>
                <a:t>短期ARIMA建模·使用auto.arima直接建模·预测结果</a:t>
              </a:r>
              <a:endParaRPr lang="en-US" sz="2300">
                <a:solidFill>
                  <a:srgbClr val="FFFFFF"/>
                </a:solidFill>
                <a:latin typeface="思源黑体 2 Bold" panose="020B0800000000000000" charset="-122"/>
                <a:ea typeface="思源黑体 2 Bold" panose="020B0800000000000000" charset="-122"/>
              </a:endParaRPr>
            </a:p>
          </p:txBody>
        </p:sp>
      </p:grpSp>
      <p:sp>
        <p:nvSpPr>
          <p:cNvPr id="22" name="Freeform 22"/>
          <p:cNvSpPr/>
          <p:nvPr/>
        </p:nvSpPr>
        <p:spPr>
          <a:xfrm>
            <a:off x="448698" y="3362096"/>
            <a:ext cx="8695302" cy="4625677"/>
          </a:xfrm>
          <a:custGeom>
            <a:avLst/>
            <a:gdLst/>
            <a:ahLst/>
            <a:cxnLst/>
            <a:rect l="l" t="t" r="r" b="b"/>
            <a:pathLst>
              <a:path w="8695302" h="4625677">
                <a:moveTo>
                  <a:pt x="0" y="0"/>
                </a:moveTo>
                <a:lnTo>
                  <a:pt x="8695302" y="0"/>
                </a:lnTo>
                <a:lnTo>
                  <a:pt x="8695302" y="4625676"/>
                </a:lnTo>
                <a:lnTo>
                  <a:pt x="0" y="4625676"/>
                </a:lnTo>
                <a:lnTo>
                  <a:pt x="0" y="0"/>
                </a:lnTo>
                <a:close/>
              </a:path>
            </a:pathLst>
          </a:custGeom>
          <a:blipFill>
            <a:blip r:embed="rId1"/>
            <a:stretch>
              <a:fillRect l="-4978" t="-4324" r="-11909" b="-3119"/>
            </a:stretch>
          </a:blipFill>
        </p:spPr>
      </p:sp>
      <p:sp>
        <p:nvSpPr>
          <p:cNvPr id="23" name="Freeform 23"/>
          <p:cNvSpPr/>
          <p:nvPr/>
        </p:nvSpPr>
        <p:spPr>
          <a:xfrm>
            <a:off x="9199228" y="820131"/>
            <a:ext cx="6337026" cy="3872273"/>
          </a:xfrm>
          <a:custGeom>
            <a:avLst/>
            <a:gdLst/>
            <a:ahLst/>
            <a:cxnLst/>
            <a:rect l="l" t="t" r="r" b="b"/>
            <a:pathLst>
              <a:path w="6337026" h="3872273">
                <a:moveTo>
                  <a:pt x="0" y="0"/>
                </a:moveTo>
                <a:lnTo>
                  <a:pt x="6337026" y="0"/>
                </a:lnTo>
                <a:lnTo>
                  <a:pt x="6337026" y="3872273"/>
                </a:lnTo>
                <a:lnTo>
                  <a:pt x="0" y="3872273"/>
                </a:lnTo>
                <a:lnTo>
                  <a:pt x="0" y="0"/>
                </a:lnTo>
                <a:close/>
              </a:path>
            </a:pathLst>
          </a:custGeom>
          <a:blipFill>
            <a:blip r:embed="rId2"/>
            <a:stretch>
              <a:fillRect/>
            </a:stretch>
          </a:blipFill>
        </p:spPr>
      </p:sp>
      <p:sp>
        <p:nvSpPr>
          <p:cNvPr id="24" name="Freeform 24"/>
          <p:cNvSpPr/>
          <p:nvPr/>
        </p:nvSpPr>
        <p:spPr>
          <a:xfrm>
            <a:off x="9508457" y="4692404"/>
            <a:ext cx="8071973" cy="4327462"/>
          </a:xfrm>
          <a:custGeom>
            <a:avLst/>
            <a:gdLst/>
            <a:ahLst/>
            <a:cxnLst/>
            <a:rect l="l" t="t" r="r" b="b"/>
            <a:pathLst>
              <a:path w="8071973" h="4327462">
                <a:moveTo>
                  <a:pt x="0" y="0"/>
                </a:moveTo>
                <a:lnTo>
                  <a:pt x="8071973" y="0"/>
                </a:lnTo>
                <a:lnTo>
                  <a:pt x="8071973" y="4327462"/>
                </a:lnTo>
                <a:lnTo>
                  <a:pt x="0" y="4327462"/>
                </a:lnTo>
                <a:lnTo>
                  <a:pt x="0" y="0"/>
                </a:lnTo>
                <a:close/>
              </a:path>
            </a:pathLst>
          </a:custGeom>
          <a:blipFill>
            <a:blip r:embed="rId3"/>
            <a:stretch>
              <a:fillRect/>
            </a:stretch>
          </a:blipFill>
        </p:spPr>
      </p:sp>
      <p:grpSp>
        <p:nvGrpSpPr>
          <p:cNvPr id="25" name="Group 25"/>
          <p:cNvGrpSpPr/>
          <p:nvPr/>
        </p:nvGrpSpPr>
        <p:grpSpPr>
          <a:xfrm rot="0">
            <a:off x="11191447" y="9019866"/>
            <a:ext cx="6843314" cy="797129"/>
            <a:chOff x="0" y="0"/>
            <a:chExt cx="9124419" cy="1062838"/>
          </a:xfrm>
        </p:grpSpPr>
        <p:grpSp>
          <p:nvGrpSpPr>
            <p:cNvPr id="26" name="Group 26"/>
            <p:cNvGrpSpPr/>
            <p:nvPr/>
          </p:nvGrpSpPr>
          <p:grpSpPr>
            <a:xfrm rot="0">
              <a:off x="0" y="0"/>
              <a:ext cx="9124419" cy="1062838"/>
              <a:chOff x="0" y="0"/>
              <a:chExt cx="1094347" cy="127473"/>
            </a:xfrm>
          </p:grpSpPr>
          <p:sp>
            <p:nvSpPr>
              <p:cNvPr id="27" name="Freeform 27"/>
              <p:cNvSpPr/>
              <p:nvPr/>
            </p:nvSpPr>
            <p:spPr>
              <a:xfrm>
                <a:off x="0" y="0"/>
                <a:ext cx="1094347" cy="127473"/>
              </a:xfrm>
              <a:custGeom>
                <a:avLst/>
                <a:gdLst/>
                <a:ahLst/>
                <a:cxnLst/>
                <a:rect l="l" t="t" r="r" b="b"/>
                <a:pathLst>
                  <a:path w="1094347" h="127473">
                    <a:moveTo>
                      <a:pt x="0" y="0"/>
                    </a:moveTo>
                    <a:lnTo>
                      <a:pt x="1094347" y="0"/>
                    </a:lnTo>
                    <a:lnTo>
                      <a:pt x="1094347" y="127473"/>
                    </a:lnTo>
                    <a:lnTo>
                      <a:pt x="0" y="127473"/>
                    </a:lnTo>
                    <a:close/>
                  </a:path>
                </a:pathLst>
              </a:custGeom>
              <a:solidFill>
                <a:srgbClr val="DEECF5"/>
              </a:solidFill>
              <a:ln cap="sq">
                <a:noFill/>
                <a:prstDash val="solid"/>
                <a:miter/>
              </a:ln>
            </p:spPr>
          </p:sp>
          <p:sp>
            <p:nvSpPr>
              <p:cNvPr id="28" name="TextBox 28"/>
              <p:cNvSpPr txBox="1"/>
              <p:nvPr/>
            </p:nvSpPr>
            <p:spPr>
              <a:xfrm>
                <a:off x="0" y="-95250"/>
                <a:ext cx="1094347" cy="222723"/>
              </a:xfrm>
              <a:prstGeom prst="rect">
                <a:avLst/>
              </a:prstGeom>
            </p:spPr>
            <p:txBody>
              <a:bodyPr lIns="50800" tIns="50800" rIns="50800" bIns="50800" rtlCol="0" anchor="ctr"/>
              <a:lstStyle/>
              <a:p>
                <a:pPr algn="ctr">
                  <a:lnSpc>
                    <a:spcPts val="3695"/>
                  </a:lnSpc>
                </a:pPr>
              </a:p>
            </p:txBody>
          </p:sp>
        </p:grpSp>
        <p:sp>
          <p:nvSpPr>
            <p:cNvPr id="29" name="TextBox 29"/>
            <p:cNvSpPr txBox="1"/>
            <p:nvPr/>
          </p:nvSpPr>
          <p:spPr>
            <a:xfrm>
              <a:off x="605970" y="196277"/>
              <a:ext cx="7811796" cy="565510"/>
            </a:xfrm>
            <a:prstGeom prst="rect">
              <a:avLst/>
            </a:prstGeom>
          </p:spPr>
          <p:txBody>
            <a:bodyPr lIns="0" tIns="0" rIns="0" bIns="0" rtlCol="0" anchor="t">
              <a:spAutoFit/>
            </a:bodyPr>
            <a:lstStyle/>
            <a:p>
              <a:pPr>
                <a:lnSpc>
                  <a:spcPts val="3865"/>
                </a:lnSpc>
              </a:pPr>
              <a:r>
                <a:rPr lang="en-US" sz="2300">
                  <a:solidFill>
                    <a:srgbClr val="100F0D"/>
                  </a:solidFill>
                  <a:latin typeface="思源黑体 2 Bold" panose="020B0800000000000000" charset="-122"/>
                  <a:ea typeface="思源黑体 2 Bold" panose="020B0800000000000000" charset="-122"/>
                </a:rPr>
                <a:t>股价增量分析：CISCO具有增量的可能性更大</a:t>
              </a:r>
              <a:endParaRPr lang="en-US" sz="2300">
                <a:solidFill>
                  <a:srgbClr val="100F0D"/>
                </a:solidFill>
                <a:latin typeface="思源黑体 2 Bold" panose="020B0800000000000000" charset="-122"/>
                <a:ea typeface="思源黑体 2 Bold" panose="020B0800000000000000" charset="-122"/>
              </a:endParaRPr>
            </a:p>
          </p:txBody>
        </p:sp>
      </p:grpSp>
      <p:sp>
        <p:nvSpPr>
          <p:cNvPr id="30" name="TextBox 30"/>
          <p:cNvSpPr txBox="1"/>
          <p:nvPr/>
        </p:nvSpPr>
        <p:spPr>
          <a:xfrm>
            <a:off x="1514582" y="642971"/>
            <a:ext cx="3805222" cy="761934"/>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潜力股分析</a:t>
            </a:r>
            <a:endParaRPr lang="en-US" sz="5000">
              <a:solidFill>
                <a:srgbClr val="1E1E1E"/>
              </a:solidFill>
              <a:ea typeface="思源宋体 Heavy" panose="02020900000000000000"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7271201" y="1851135"/>
            <a:ext cx="1918923" cy="19189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300331" y="9258300"/>
            <a:ext cx="1209443" cy="12094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17" name="Freeform 17"/>
          <p:cNvSpPr/>
          <p:nvPr/>
        </p:nvSpPr>
        <p:spPr>
          <a:xfrm>
            <a:off x="1254885" y="2513048"/>
            <a:ext cx="10023787" cy="6473756"/>
          </a:xfrm>
          <a:custGeom>
            <a:avLst/>
            <a:gdLst/>
            <a:ahLst/>
            <a:cxnLst/>
            <a:rect l="l" t="t" r="r" b="b"/>
            <a:pathLst>
              <a:path w="10023787" h="6473756">
                <a:moveTo>
                  <a:pt x="0" y="0"/>
                </a:moveTo>
                <a:lnTo>
                  <a:pt x="10023787" y="0"/>
                </a:lnTo>
                <a:lnTo>
                  <a:pt x="10023787" y="6473756"/>
                </a:lnTo>
                <a:lnTo>
                  <a:pt x="0" y="6473756"/>
                </a:lnTo>
                <a:lnTo>
                  <a:pt x="0" y="0"/>
                </a:lnTo>
                <a:close/>
              </a:path>
            </a:pathLst>
          </a:custGeom>
          <a:blipFill>
            <a:blip r:embed="rId1"/>
            <a:stretch>
              <a:fillRect l="-4646" t="-3804"/>
            </a:stretch>
          </a:blipFill>
        </p:spPr>
      </p:sp>
      <p:grpSp>
        <p:nvGrpSpPr>
          <p:cNvPr id="18" name="Group 18"/>
          <p:cNvGrpSpPr/>
          <p:nvPr/>
        </p:nvGrpSpPr>
        <p:grpSpPr>
          <a:xfrm rot="0">
            <a:off x="744191" y="1972142"/>
            <a:ext cx="4987939" cy="797129"/>
            <a:chOff x="0" y="0"/>
            <a:chExt cx="6650586" cy="1062838"/>
          </a:xfrm>
        </p:grpSpPr>
        <p:grpSp>
          <p:nvGrpSpPr>
            <p:cNvPr id="19" name="Group 19"/>
            <p:cNvGrpSpPr/>
            <p:nvPr/>
          </p:nvGrpSpPr>
          <p:grpSpPr>
            <a:xfrm rot="0">
              <a:off x="0" y="0"/>
              <a:ext cx="6650586" cy="1062838"/>
              <a:chOff x="0" y="0"/>
              <a:chExt cx="797645" cy="127473"/>
            </a:xfrm>
          </p:grpSpPr>
          <p:sp>
            <p:nvSpPr>
              <p:cNvPr id="20" name="Freeform 20"/>
              <p:cNvSpPr/>
              <p:nvPr/>
            </p:nvSpPr>
            <p:spPr>
              <a:xfrm>
                <a:off x="0" y="0"/>
                <a:ext cx="797645" cy="127473"/>
              </a:xfrm>
              <a:custGeom>
                <a:avLst/>
                <a:gdLst/>
                <a:ahLst/>
                <a:cxnLst/>
                <a:rect l="l" t="t" r="r" b="b"/>
                <a:pathLst>
                  <a:path w="797645" h="127473">
                    <a:moveTo>
                      <a:pt x="0" y="0"/>
                    </a:moveTo>
                    <a:lnTo>
                      <a:pt x="797645" y="0"/>
                    </a:lnTo>
                    <a:lnTo>
                      <a:pt x="797645" y="127473"/>
                    </a:lnTo>
                    <a:lnTo>
                      <a:pt x="0" y="127473"/>
                    </a:lnTo>
                    <a:close/>
                  </a:path>
                </a:pathLst>
              </a:custGeom>
              <a:solidFill>
                <a:srgbClr val="3779A0"/>
              </a:solidFill>
              <a:ln cap="sq">
                <a:noFill/>
                <a:prstDash val="solid"/>
                <a:miter/>
              </a:ln>
            </p:spPr>
          </p:sp>
          <p:sp>
            <p:nvSpPr>
              <p:cNvPr id="21" name="TextBox 21"/>
              <p:cNvSpPr txBox="1"/>
              <p:nvPr/>
            </p:nvSpPr>
            <p:spPr>
              <a:xfrm>
                <a:off x="0" y="-95250"/>
                <a:ext cx="797645" cy="222723"/>
              </a:xfrm>
              <a:prstGeom prst="rect">
                <a:avLst/>
              </a:prstGeom>
            </p:spPr>
            <p:txBody>
              <a:bodyPr lIns="50800" tIns="50800" rIns="50800" bIns="50800" rtlCol="0" anchor="ctr"/>
              <a:lstStyle/>
              <a:p>
                <a:pPr algn="ctr">
                  <a:lnSpc>
                    <a:spcPts val="3695"/>
                  </a:lnSpc>
                </a:pPr>
              </a:p>
            </p:txBody>
          </p:sp>
        </p:grpSp>
        <p:sp>
          <p:nvSpPr>
            <p:cNvPr id="22" name="TextBox 22"/>
            <p:cNvSpPr txBox="1"/>
            <p:nvPr/>
          </p:nvSpPr>
          <p:spPr>
            <a:xfrm>
              <a:off x="521515" y="171088"/>
              <a:ext cx="5819258" cy="565510"/>
            </a:xfrm>
            <a:prstGeom prst="rect">
              <a:avLst/>
            </a:prstGeom>
          </p:spPr>
          <p:txBody>
            <a:bodyPr lIns="0" tIns="0" rIns="0" bIns="0" rtlCol="0" anchor="t">
              <a:spAutoFit/>
            </a:bodyPr>
            <a:lstStyle/>
            <a:p>
              <a:pPr>
                <a:lnSpc>
                  <a:spcPts val="3865"/>
                </a:lnSpc>
              </a:pPr>
              <a:r>
                <a:rPr lang="en-US" sz="2300">
                  <a:solidFill>
                    <a:srgbClr val="FFFFFF"/>
                  </a:solidFill>
                  <a:latin typeface="思源黑体 2 Bold" panose="020B0800000000000000" charset="-122"/>
                  <a:ea typeface="思源黑体 2 Bold" panose="020B0800000000000000" charset="-122"/>
                </a:rPr>
                <a:t>扩展分析·相对强弱指数RSI分析</a:t>
              </a:r>
              <a:endParaRPr lang="en-US" sz="2300">
                <a:solidFill>
                  <a:srgbClr val="FFFFFF"/>
                </a:solidFill>
                <a:latin typeface="思源黑体 2 Bold" panose="020B0800000000000000" charset="-122"/>
                <a:ea typeface="思源黑体 2 Bold" panose="020B0800000000000000" charset="-122"/>
              </a:endParaRPr>
            </a:p>
          </p:txBody>
        </p:sp>
      </p:grpSp>
      <p:grpSp>
        <p:nvGrpSpPr>
          <p:cNvPr id="23" name="Group 23"/>
          <p:cNvGrpSpPr/>
          <p:nvPr/>
        </p:nvGrpSpPr>
        <p:grpSpPr>
          <a:xfrm rot="0">
            <a:off x="11340518" y="2858735"/>
            <a:ext cx="6741179" cy="6128069"/>
            <a:chOff x="0" y="0"/>
            <a:chExt cx="1078014" cy="979969"/>
          </a:xfrm>
        </p:grpSpPr>
        <p:sp>
          <p:nvSpPr>
            <p:cNvPr id="24" name="Freeform 24"/>
            <p:cNvSpPr/>
            <p:nvPr/>
          </p:nvSpPr>
          <p:spPr>
            <a:xfrm>
              <a:off x="0" y="0"/>
              <a:ext cx="1078014" cy="979969"/>
            </a:xfrm>
            <a:custGeom>
              <a:avLst/>
              <a:gdLst/>
              <a:ahLst/>
              <a:cxnLst/>
              <a:rect l="l" t="t" r="r" b="b"/>
              <a:pathLst>
                <a:path w="1078014" h="979969">
                  <a:moveTo>
                    <a:pt x="0" y="0"/>
                  </a:moveTo>
                  <a:lnTo>
                    <a:pt x="1078014" y="0"/>
                  </a:lnTo>
                  <a:lnTo>
                    <a:pt x="1078014" y="979969"/>
                  </a:lnTo>
                  <a:lnTo>
                    <a:pt x="0" y="979969"/>
                  </a:lnTo>
                  <a:close/>
                </a:path>
              </a:pathLst>
            </a:custGeom>
            <a:solidFill>
              <a:srgbClr val="3779A0"/>
            </a:solidFill>
            <a:ln cap="sq">
              <a:noFill/>
              <a:prstDash val="solid"/>
              <a:miter/>
            </a:ln>
          </p:spPr>
        </p:sp>
        <p:sp>
          <p:nvSpPr>
            <p:cNvPr id="25" name="TextBox 25"/>
            <p:cNvSpPr txBox="1"/>
            <p:nvPr/>
          </p:nvSpPr>
          <p:spPr>
            <a:xfrm>
              <a:off x="0" y="-95250"/>
              <a:ext cx="1078014" cy="1075219"/>
            </a:xfrm>
            <a:prstGeom prst="rect">
              <a:avLst/>
            </a:prstGeom>
          </p:spPr>
          <p:txBody>
            <a:bodyPr lIns="50800" tIns="50800" rIns="50800" bIns="50800" rtlCol="0" anchor="ctr"/>
            <a:lstStyle/>
            <a:p>
              <a:pPr algn="ctr">
                <a:lnSpc>
                  <a:spcPts val="3695"/>
                </a:lnSpc>
              </a:pPr>
            </a:p>
          </p:txBody>
        </p:sp>
      </p:grpSp>
      <p:sp>
        <p:nvSpPr>
          <p:cNvPr id="26" name="TextBox 26"/>
          <p:cNvSpPr txBox="1"/>
          <p:nvPr/>
        </p:nvSpPr>
        <p:spPr>
          <a:xfrm>
            <a:off x="11616695" y="3365688"/>
            <a:ext cx="6188825" cy="5075932"/>
          </a:xfrm>
          <a:prstGeom prst="rect">
            <a:avLst/>
          </a:prstGeom>
        </p:spPr>
        <p:txBody>
          <a:bodyPr lIns="0" tIns="0" rIns="0" bIns="0" rtlCol="0" anchor="t">
            <a:spAutoFit/>
          </a:bodyPr>
          <a:lstStyle/>
          <a:p>
            <a:pPr>
              <a:lnSpc>
                <a:spcPts val="4365"/>
              </a:lnSpc>
            </a:pPr>
            <a:r>
              <a:rPr lang="en-US" sz="2600">
                <a:solidFill>
                  <a:srgbClr val="FFFFFF"/>
                </a:solidFill>
                <a:ea typeface="思源黑体 2 Bold" panose="020B0800000000000000" charset="-122"/>
              </a:rPr>
              <a:t>结果解读</a:t>
            </a:r>
            <a:endParaRPr lang="en-US" sz="2600">
              <a:solidFill>
                <a:srgbClr val="FFFFFF"/>
              </a:solidFill>
              <a:ea typeface="思源黑体 2 Bold" panose="020B0800000000000000" charset="-122"/>
            </a:endParaRPr>
          </a:p>
          <a:p>
            <a:pPr>
              <a:lnSpc>
                <a:spcPts val="3525"/>
              </a:lnSpc>
            </a:pPr>
          </a:p>
          <a:p>
            <a:pPr>
              <a:lnSpc>
                <a:spcPts val="3525"/>
              </a:lnSpc>
            </a:pPr>
            <a:r>
              <a:rPr lang="en-US" sz="2100">
                <a:solidFill>
                  <a:srgbClr val="FFFFFF"/>
                </a:solidFill>
                <a:latin typeface="思源黑体 2" panose="020B0500000000000000" charset="-122"/>
                <a:ea typeface="思源黑体 2" panose="020B0500000000000000" charset="-122"/>
              </a:rPr>
              <a:t>特征最为明显的是特斯拉和CISCO，短期内我们可认为特斯拉公司非常受市场追捧，Netflix </a:t>
            </a:r>
            <a:endParaRPr lang="en-US" sz="2100">
              <a:solidFill>
                <a:srgbClr val="FFFFFF"/>
              </a:solidFill>
              <a:latin typeface="思源黑体 2" panose="020B0500000000000000" charset="-122"/>
              <a:ea typeface="思源黑体 2" panose="020B0500000000000000" charset="-122"/>
            </a:endParaRPr>
          </a:p>
          <a:p>
            <a:pPr>
              <a:lnSpc>
                <a:spcPts val="3525"/>
              </a:lnSpc>
            </a:pPr>
            <a:r>
              <a:rPr lang="en-US" sz="2100">
                <a:solidFill>
                  <a:srgbClr val="FFFFFF"/>
                </a:solidFill>
                <a:latin typeface="思源黑体 2" panose="020B0500000000000000" charset="-122"/>
                <a:ea typeface="思源黑体 2" panose="020B0500000000000000" charset="-122"/>
              </a:rPr>
              <a:t>、Meta、AMD、AAPL也很受市场青睐，CISCO、QCOM、SBUX、AMAZN的情况较为稳定。 </a:t>
            </a:r>
            <a:endParaRPr lang="en-US" sz="2100">
              <a:solidFill>
                <a:srgbClr val="FFFFFF"/>
              </a:solidFill>
              <a:latin typeface="思源黑体 2" panose="020B0500000000000000" charset="-122"/>
              <a:ea typeface="思源黑体 2" panose="020B0500000000000000" charset="-122"/>
            </a:endParaRPr>
          </a:p>
          <a:p>
            <a:pPr>
              <a:lnSpc>
                <a:spcPts val="3695"/>
              </a:lnSpc>
            </a:pPr>
            <a:r>
              <a:rPr lang="en-US" sz="2200">
                <a:solidFill>
                  <a:srgbClr val="FFFFFF"/>
                </a:solidFill>
                <a:latin typeface="思源黑体 2" panose="020B0500000000000000" charset="-122"/>
                <a:ea typeface="思源黑体 2" panose="020B0500000000000000" charset="-122"/>
              </a:rPr>
              <a:t>因此，短期内潜力股可考虑特斯拉、网飞、META、AMD、苹果；不过，考虑到当前过度买入的股票可 能出现的价格回落，我们可以</a:t>
            </a:r>
            <a:r>
              <a:rPr lang="en-US" sz="2200">
                <a:solidFill>
                  <a:srgbClr val="FFFFFF"/>
                </a:solidFill>
                <a:ea typeface="思源黑体 2 Bold" panose="020B0800000000000000" charset="-122"/>
              </a:rPr>
              <a:t>着眼于其他几家公司</a:t>
            </a:r>
            <a:r>
              <a:rPr lang="en-US" sz="2200">
                <a:solidFill>
                  <a:srgbClr val="FFFFFF"/>
                </a:solidFill>
                <a:ea typeface="思源黑体 2" panose="020B0500000000000000" charset="-122"/>
              </a:rPr>
              <a:t>。 </a:t>
            </a:r>
            <a:endParaRPr lang="en-US" sz="2200">
              <a:solidFill>
                <a:srgbClr val="FFFFFF"/>
              </a:solidFill>
              <a:ea typeface="思源黑体 2" panose="020B0500000000000000" charset="-122"/>
            </a:endParaRPr>
          </a:p>
          <a:p>
            <a:pPr>
              <a:lnSpc>
                <a:spcPts val="3525"/>
              </a:lnSpc>
            </a:pPr>
          </a:p>
        </p:txBody>
      </p:sp>
      <p:sp>
        <p:nvSpPr>
          <p:cNvPr id="27" name="TextBox 27"/>
          <p:cNvSpPr txBox="1"/>
          <p:nvPr/>
        </p:nvSpPr>
        <p:spPr>
          <a:xfrm>
            <a:off x="1514582" y="642971"/>
            <a:ext cx="3805222" cy="761934"/>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潜力股分析</a:t>
            </a:r>
            <a:endParaRPr lang="en-US" sz="5000">
              <a:solidFill>
                <a:srgbClr val="1E1E1E"/>
              </a:solidFill>
              <a:ea typeface="思源宋体 Heavy" panose="02020900000000000000" charset="-122"/>
            </a:endParaRPr>
          </a:p>
        </p:txBody>
      </p:sp>
      <p:grpSp>
        <p:nvGrpSpPr>
          <p:cNvPr id="28" name="Group 28"/>
          <p:cNvGrpSpPr/>
          <p:nvPr/>
        </p:nvGrpSpPr>
        <p:grpSpPr>
          <a:xfrm rot="0">
            <a:off x="10840987" y="1459073"/>
            <a:ext cx="4266405" cy="784125"/>
            <a:chOff x="0" y="0"/>
            <a:chExt cx="682261" cy="125393"/>
          </a:xfrm>
        </p:grpSpPr>
        <p:sp>
          <p:nvSpPr>
            <p:cNvPr id="29" name="Freeform 29"/>
            <p:cNvSpPr/>
            <p:nvPr/>
          </p:nvSpPr>
          <p:spPr>
            <a:xfrm>
              <a:off x="0" y="0"/>
              <a:ext cx="682261" cy="125393"/>
            </a:xfrm>
            <a:custGeom>
              <a:avLst/>
              <a:gdLst/>
              <a:ahLst/>
              <a:cxnLst/>
              <a:rect l="l" t="t" r="r" b="b"/>
              <a:pathLst>
                <a:path w="682261" h="125393">
                  <a:moveTo>
                    <a:pt x="0" y="0"/>
                  </a:moveTo>
                  <a:lnTo>
                    <a:pt x="682261" y="0"/>
                  </a:lnTo>
                  <a:lnTo>
                    <a:pt x="682261" y="125393"/>
                  </a:lnTo>
                  <a:lnTo>
                    <a:pt x="0" y="125393"/>
                  </a:lnTo>
                  <a:close/>
                </a:path>
              </a:pathLst>
            </a:custGeom>
            <a:solidFill>
              <a:srgbClr val="DEECF5"/>
            </a:solidFill>
            <a:ln cap="sq">
              <a:noFill/>
              <a:prstDash val="solid"/>
              <a:miter/>
            </a:ln>
          </p:spPr>
        </p:sp>
        <p:sp>
          <p:nvSpPr>
            <p:cNvPr id="30" name="TextBox 30"/>
            <p:cNvSpPr txBox="1"/>
            <p:nvPr/>
          </p:nvSpPr>
          <p:spPr>
            <a:xfrm>
              <a:off x="0" y="-95250"/>
              <a:ext cx="682261" cy="220643"/>
            </a:xfrm>
            <a:prstGeom prst="rect">
              <a:avLst/>
            </a:prstGeom>
          </p:spPr>
          <p:txBody>
            <a:bodyPr lIns="50800" tIns="50800" rIns="50800" bIns="50800" rtlCol="0" anchor="ctr"/>
            <a:lstStyle/>
            <a:p>
              <a:pPr algn="ctr">
                <a:lnSpc>
                  <a:spcPts val="3695"/>
                </a:lnSpc>
              </a:pPr>
            </a:p>
          </p:txBody>
        </p:sp>
      </p:grpSp>
      <p:sp>
        <p:nvSpPr>
          <p:cNvPr id="31" name="TextBox 31"/>
          <p:cNvSpPr txBox="1"/>
          <p:nvPr/>
        </p:nvSpPr>
        <p:spPr>
          <a:xfrm>
            <a:off x="11295464" y="1589611"/>
            <a:ext cx="3529321" cy="427797"/>
          </a:xfrm>
          <a:prstGeom prst="rect">
            <a:avLst/>
          </a:prstGeom>
        </p:spPr>
        <p:txBody>
          <a:bodyPr lIns="0" tIns="0" rIns="0" bIns="0" rtlCol="0" anchor="t">
            <a:spAutoFit/>
          </a:bodyPr>
          <a:lstStyle/>
          <a:p>
            <a:pPr>
              <a:lnSpc>
                <a:spcPts val="3695"/>
              </a:lnSpc>
            </a:pPr>
            <a:r>
              <a:rPr lang="en-US" sz="2200">
                <a:solidFill>
                  <a:srgbClr val="100F0D"/>
                </a:solidFill>
                <a:ea typeface="思源黑体 2" panose="020B0500000000000000" charset="-122"/>
              </a:rPr>
              <a:t>扩展分析分析：布林带分析</a:t>
            </a:r>
            <a:endParaRPr lang="en-US" sz="2200">
              <a:solidFill>
                <a:srgbClr val="100F0D"/>
              </a:solidFill>
              <a:ea typeface="思源黑体 2" panose="020B0500000000000000"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5" name="Freeform 5"/>
          <p:cNvSpPr/>
          <p:nvPr/>
        </p:nvSpPr>
        <p:spPr>
          <a:xfrm>
            <a:off x="744191" y="2513048"/>
            <a:ext cx="10208724" cy="6277061"/>
          </a:xfrm>
          <a:custGeom>
            <a:avLst/>
            <a:gdLst/>
            <a:ahLst/>
            <a:cxnLst/>
            <a:rect l="l" t="t" r="r" b="b"/>
            <a:pathLst>
              <a:path w="10208724" h="6277061">
                <a:moveTo>
                  <a:pt x="0" y="0"/>
                </a:moveTo>
                <a:lnTo>
                  <a:pt x="10208724" y="0"/>
                </a:lnTo>
                <a:lnTo>
                  <a:pt x="10208724" y="6277062"/>
                </a:lnTo>
                <a:lnTo>
                  <a:pt x="0" y="6277062"/>
                </a:lnTo>
                <a:lnTo>
                  <a:pt x="0" y="0"/>
                </a:lnTo>
                <a:close/>
              </a:path>
            </a:pathLst>
          </a:custGeom>
          <a:blipFill>
            <a:blip r:embed="rId1"/>
            <a:stretch>
              <a:fillRect l="-2280" t="-3555"/>
            </a:stretch>
          </a:blipFill>
        </p:spPr>
      </p:sp>
      <p:grpSp>
        <p:nvGrpSpPr>
          <p:cNvPr id="6" name="Group 6"/>
          <p:cNvGrpSpPr/>
          <p:nvPr/>
        </p:nvGrpSpPr>
        <p:grpSpPr>
          <a:xfrm rot="0">
            <a:off x="-1865097" y="-17943"/>
            <a:ext cx="2774210" cy="277421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9" name="Group 9"/>
          <p:cNvGrpSpPr/>
          <p:nvPr/>
        </p:nvGrpSpPr>
        <p:grpSpPr>
          <a:xfrm rot="0">
            <a:off x="1254885" y="-454477"/>
            <a:ext cx="908954" cy="9089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2" name="Group 12"/>
          <p:cNvGrpSpPr/>
          <p:nvPr/>
        </p:nvGrpSpPr>
        <p:grpSpPr>
          <a:xfrm rot="0">
            <a:off x="17271201" y="1851135"/>
            <a:ext cx="1918923" cy="19189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5" name="Group 15"/>
          <p:cNvGrpSpPr/>
          <p:nvPr/>
        </p:nvGrpSpPr>
        <p:grpSpPr>
          <a:xfrm rot="0">
            <a:off x="-300331" y="9258300"/>
            <a:ext cx="1209443" cy="120944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8" name="Group 18"/>
          <p:cNvGrpSpPr/>
          <p:nvPr/>
        </p:nvGrpSpPr>
        <p:grpSpPr>
          <a:xfrm rot="0">
            <a:off x="744191" y="1851135"/>
            <a:ext cx="4987939" cy="823053"/>
            <a:chOff x="0" y="0"/>
            <a:chExt cx="6650586" cy="1097405"/>
          </a:xfrm>
        </p:grpSpPr>
        <p:grpSp>
          <p:nvGrpSpPr>
            <p:cNvPr id="19" name="Group 19"/>
            <p:cNvGrpSpPr/>
            <p:nvPr/>
          </p:nvGrpSpPr>
          <p:grpSpPr>
            <a:xfrm rot="0">
              <a:off x="0" y="0"/>
              <a:ext cx="6650586" cy="1097405"/>
              <a:chOff x="0" y="0"/>
              <a:chExt cx="797645" cy="131618"/>
            </a:xfrm>
          </p:grpSpPr>
          <p:sp>
            <p:nvSpPr>
              <p:cNvPr id="20" name="Freeform 20"/>
              <p:cNvSpPr/>
              <p:nvPr/>
            </p:nvSpPr>
            <p:spPr>
              <a:xfrm>
                <a:off x="0" y="0"/>
                <a:ext cx="797645" cy="131618"/>
              </a:xfrm>
              <a:custGeom>
                <a:avLst/>
                <a:gdLst/>
                <a:ahLst/>
                <a:cxnLst/>
                <a:rect l="l" t="t" r="r" b="b"/>
                <a:pathLst>
                  <a:path w="797645" h="131618">
                    <a:moveTo>
                      <a:pt x="0" y="0"/>
                    </a:moveTo>
                    <a:lnTo>
                      <a:pt x="797645" y="0"/>
                    </a:lnTo>
                    <a:lnTo>
                      <a:pt x="797645" y="131618"/>
                    </a:lnTo>
                    <a:lnTo>
                      <a:pt x="0" y="131618"/>
                    </a:lnTo>
                    <a:close/>
                  </a:path>
                </a:pathLst>
              </a:custGeom>
              <a:solidFill>
                <a:srgbClr val="3779A0"/>
              </a:solidFill>
              <a:ln cap="sq">
                <a:noFill/>
                <a:prstDash val="solid"/>
                <a:miter/>
              </a:ln>
            </p:spPr>
          </p:sp>
          <p:sp>
            <p:nvSpPr>
              <p:cNvPr id="21" name="TextBox 21"/>
              <p:cNvSpPr txBox="1"/>
              <p:nvPr/>
            </p:nvSpPr>
            <p:spPr>
              <a:xfrm>
                <a:off x="0" y="-95250"/>
                <a:ext cx="797645" cy="226868"/>
              </a:xfrm>
              <a:prstGeom prst="rect">
                <a:avLst/>
              </a:prstGeom>
            </p:spPr>
            <p:txBody>
              <a:bodyPr lIns="50800" tIns="50800" rIns="50800" bIns="50800" rtlCol="0" anchor="ctr"/>
              <a:lstStyle/>
              <a:p>
                <a:pPr algn="ctr">
                  <a:lnSpc>
                    <a:spcPts val="3695"/>
                  </a:lnSpc>
                </a:pPr>
              </a:p>
            </p:txBody>
          </p:sp>
        </p:grpSp>
        <p:sp>
          <p:nvSpPr>
            <p:cNvPr id="22" name="TextBox 22"/>
            <p:cNvSpPr txBox="1"/>
            <p:nvPr/>
          </p:nvSpPr>
          <p:spPr>
            <a:xfrm>
              <a:off x="521515" y="161563"/>
              <a:ext cx="5819258" cy="609601"/>
            </a:xfrm>
            <a:prstGeom prst="rect">
              <a:avLst/>
            </a:prstGeom>
          </p:spPr>
          <p:txBody>
            <a:bodyPr lIns="0" tIns="0" rIns="0" bIns="0" rtlCol="0" anchor="t">
              <a:spAutoFit/>
            </a:bodyPr>
            <a:lstStyle/>
            <a:p>
              <a:pPr>
                <a:lnSpc>
                  <a:spcPts val="4200"/>
                </a:lnSpc>
              </a:pPr>
              <a:r>
                <a:rPr lang="en-US" sz="2500">
                  <a:solidFill>
                    <a:srgbClr val="FFFFFF"/>
                  </a:solidFill>
                  <a:latin typeface="思源黑体 2 Bold" panose="020B0800000000000000" charset="-122"/>
                  <a:ea typeface="思源黑体 2 Bold" panose="020B0800000000000000" charset="-122"/>
                </a:rPr>
                <a:t>扩展分析·布林带分析</a:t>
              </a:r>
              <a:endParaRPr lang="en-US" sz="2500">
                <a:solidFill>
                  <a:srgbClr val="FFFFFF"/>
                </a:solidFill>
                <a:latin typeface="思源黑体 2 Bold" panose="020B0800000000000000" charset="-122"/>
                <a:ea typeface="思源黑体 2 Bold" panose="020B0800000000000000" charset="-122"/>
              </a:endParaRPr>
            </a:p>
          </p:txBody>
        </p:sp>
      </p:grpSp>
      <p:grpSp>
        <p:nvGrpSpPr>
          <p:cNvPr id="23" name="Group 23"/>
          <p:cNvGrpSpPr/>
          <p:nvPr/>
        </p:nvGrpSpPr>
        <p:grpSpPr>
          <a:xfrm rot="0">
            <a:off x="10952915" y="1491930"/>
            <a:ext cx="6741179" cy="8065905"/>
            <a:chOff x="0" y="0"/>
            <a:chExt cx="1078014" cy="1289858"/>
          </a:xfrm>
        </p:grpSpPr>
        <p:sp>
          <p:nvSpPr>
            <p:cNvPr id="24" name="Freeform 24"/>
            <p:cNvSpPr/>
            <p:nvPr/>
          </p:nvSpPr>
          <p:spPr>
            <a:xfrm>
              <a:off x="0" y="0"/>
              <a:ext cx="1078014" cy="1289858"/>
            </a:xfrm>
            <a:custGeom>
              <a:avLst/>
              <a:gdLst/>
              <a:ahLst/>
              <a:cxnLst/>
              <a:rect l="l" t="t" r="r" b="b"/>
              <a:pathLst>
                <a:path w="1078014" h="1289858">
                  <a:moveTo>
                    <a:pt x="0" y="0"/>
                  </a:moveTo>
                  <a:lnTo>
                    <a:pt x="1078014" y="0"/>
                  </a:lnTo>
                  <a:lnTo>
                    <a:pt x="1078014" y="1289858"/>
                  </a:lnTo>
                  <a:lnTo>
                    <a:pt x="0" y="1289858"/>
                  </a:lnTo>
                  <a:close/>
                </a:path>
              </a:pathLst>
            </a:custGeom>
            <a:solidFill>
              <a:srgbClr val="3779A0"/>
            </a:solidFill>
            <a:ln cap="sq">
              <a:noFill/>
              <a:prstDash val="solid"/>
              <a:miter/>
            </a:ln>
          </p:spPr>
        </p:sp>
        <p:sp>
          <p:nvSpPr>
            <p:cNvPr id="25" name="TextBox 25"/>
            <p:cNvSpPr txBox="1"/>
            <p:nvPr/>
          </p:nvSpPr>
          <p:spPr>
            <a:xfrm>
              <a:off x="0" y="-95250"/>
              <a:ext cx="1078014" cy="1385108"/>
            </a:xfrm>
            <a:prstGeom prst="rect">
              <a:avLst/>
            </a:prstGeom>
          </p:spPr>
          <p:txBody>
            <a:bodyPr lIns="50800" tIns="50800" rIns="50800" bIns="50800" rtlCol="0" anchor="ctr"/>
            <a:lstStyle/>
            <a:p>
              <a:pPr algn="ctr">
                <a:lnSpc>
                  <a:spcPts val="3695"/>
                </a:lnSpc>
              </a:pPr>
            </a:p>
          </p:txBody>
        </p:sp>
      </p:grpSp>
      <p:sp>
        <p:nvSpPr>
          <p:cNvPr id="26" name="TextBox 26"/>
          <p:cNvSpPr txBox="1"/>
          <p:nvPr/>
        </p:nvSpPr>
        <p:spPr>
          <a:xfrm>
            <a:off x="11252616" y="1832147"/>
            <a:ext cx="6141777" cy="7710716"/>
          </a:xfrm>
          <a:prstGeom prst="rect">
            <a:avLst/>
          </a:prstGeom>
        </p:spPr>
        <p:txBody>
          <a:bodyPr lIns="0" tIns="0" rIns="0" bIns="0" rtlCol="0" anchor="t">
            <a:spAutoFit/>
          </a:bodyPr>
          <a:lstStyle/>
          <a:p>
            <a:pPr>
              <a:lnSpc>
                <a:spcPts val="4555"/>
              </a:lnSpc>
            </a:pPr>
            <a:r>
              <a:rPr lang="en-US" sz="2710">
                <a:solidFill>
                  <a:srgbClr val="FFFFFF"/>
                </a:solidFill>
                <a:ea typeface="思源黑体 2 Bold" panose="020B0800000000000000" charset="-122"/>
              </a:rPr>
              <a:t>结果解读</a:t>
            </a:r>
            <a:endParaRPr lang="en-US" sz="2710">
              <a:solidFill>
                <a:srgbClr val="FFFFFF"/>
              </a:solidFill>
              <a:ea typeface="思源黑体 2 Bold" panose="020B0800000000000000" charset="-122"/>
            </a:endParaRPr>
          </a:p>
          <a:p>
            <a:pPr>
              <a:lnSpc>
                <a:spcPts val="3540"/>
              </a:lnSpc>
            </a:pPr>
          </a:p>
          <a:p>
            <a:pPr>
              <a:lnSpc>
                <a:spcPts val="3540"/>
              </a:lnSpc>
            </a:pPr>
            <a:r>
              <a:rPr lang="en-US" sz="2110">
                <a:solidFill>
                  <a:srgbClr val="FFFFFF"/>
                </a:solidFill>
                <a:latin typeface="思源黑体 2" panose="020B0500000000000000" charset="-122"/>
                <a:ea typeface="思源黑体 2" panose="020B0500000000000000" charset="-122"/>
              </a:rPr>
              <a:t>波动较大的公司股票为TSLA、NFLX、META、MSFT，波动较小的公司股票为CISCO、SBUX、AMD、AMAZON、QCOM、AAPL、 SBUX。</a:t>
            </a:r>
            <a:endParaRPr lang="en-US" sz="2110">
              <a:solidFill>
                <a:srgbClr val="FFFFFF"/>
              </a:solidFill>
              <a:latin typeface="思源黑体 2" panose="020B0500000000000000" charset="-122"/>
              <a:ea typeface="思源黑体 2" panose="020B0500000000000000" charset="-122"/>
            </a:endParaRPr>
          </a:p>
          <a:p>
            <a:pPr>
              <a:lnSpc>
                <a:spcPts val="3540"/>
              </a:lnSpc>
            </a:pPr>
            <a:r>
              <a:rPr lang="en-US" sz="2110">
                <a:solidFill>
                  <a:srgbClr val="FFFFFF"/>
                </a:solidFill>
                <a:latin typeface="思源黑体 2" panose="020B0500000000000000" charset="-122"/>
                <a:ea typeface="思源黑体 2" panose="020B0500000000000000" charset="-122"/>
              </a:rPr>
              <a:t>以通过图上标出的PctB值看出当前哪些公司的股价比较接近下带，一般来说，接近下带说明股价在短 </a:t>
            </a:r>
            <a:endParaRPr lang="en-US" sz="2110">
              <a:solidFill>
                <a:srgbClr val="FFFFFF"/>
              </a:solidFill>
              <a:latin typeface="思源黑体 2" panose="020B0500000000000000" charset="-122"/>
              <a:ea typeface="思源黑体 2" panose="020B0500000000000000" charset="-122"/>
            </a:endParaRPr>
          </a:p>
          <a:p>
            <a:pPr>
              <a:lnSpc>
                <a:spcPts val="3540"/>
              </a:lnSpc>
            </a:pPr>
            <a:r>
              <a:rPr lang="en-US" sz="2110">
                <a:solidFill>
                  <a:srgbClr val="FFFFFF"/>
                </a:solidFill>
                <a:latin typeface="思源黑体 2" panose="020B0500000000000000" charset="-122"/>
                <a:ea typeface="思源黑体 2" panose="020B0500000000000000" charset="-122"/>
              </a:rPr>
              <a:t>期内已经下跌到一个较低水平，可能会有反弹的机会。图中最接近下带的公司是CSCO，说明它未来是比较 有潜力的。这也恰好与我们通过ARIMA预测的最佳潜力股是一致的。</a:t>
            </a:r>
            <a:endParaRPr lang="en-US" sz="2110">
              <a:solidFill>
                <a:srgbClr val="FFFFFF"/>
              </a:solidFill>
              <a:latin typeface="思源黑体 2" panose="020B0500000000000000" charset="-122"/>
              <a:ea typeface="思源黑体 2" panose="020B0500000000000000" charset="-122"/>
            </a:endParaRPr>
          </a:p>
          <a:p>
            <a:pPr>
              <a:lnSpc>
                <a:spcPts val="3540"/>
              </a:lnSpc>
            </a:pPr>
          </a:p>
          <a:p>
            <a:pPr>
              <a:lnSpc>
                <a:spcPts val="3540"/>
              </a:lnSpc>
            </a:pPr>
            <a:r>
              <a:rPr lang="en-US" sz="2110">
                <a:solidFill>
                  <a:srgbClr val="FFFFFF"/>
                </a:solidFill>
                <a:latin typeface="思源黑体 2" panose="020B0500000000000000" charset="-122"/>
                <a:ea typeface="思源黑体 2" panose="020B0500000000000000" charset="-122"/>
              </a:rPr>
              <a:t>基于这两种分析，在短期内我们认为TSLA、NFLX、META这几家公司的热度很高，但</a:t>
            </a:r>
            <a:r>
              <a:rPr lang="en-US" sz="2110">
                <a:solidFill>
                  <a:srgbClr val="FFFFFF"/>
                </a:solidFill>
                <a:latin typeface="思源黑体 2 Bold" panose="020B0800000000000000" charset="-122"/>
                <a:ea typeface="思源黑体 2 Bold" panose="020B0800000000000000" charset="-122"/>
              </a:rPr>
              <a:t>CSCO公司的潜力最大。 </a:t>
            </a:r>
            <a:endParaRPr lang="en-US" sz="2110">
              <a:solidFill>
                <a:srgbClr val="FFFFFF"/>
              </a:solidFill>
              <a:latin typeface="思源黑体 2 Bold" panose="020B0800000000000000" charset="-122"/>
              <a:ea typeface="思源黑体 2 Bold" panose="020B0800000000000000" charset="-122"/>
            </a:endParaRPr>
          </a:p>
          <a:p>
            <a:pPr>
              <a:lnSpc>
                <a:spcPts val="3540"/>
              </a:lnSpc>
            </a:pPr>
          </a:p>
          <a:p>
            <a:pPr>
              <a:lnSpc>
                <a:spcPts val="3540"/>
              </a:lnSpc>
            </a:pPr>
          </a:p>
        </p:txBody>
      </p:sp>
      <p:sp>
        <p:nvSpPr>
          <p:cNvPr id="27" name="TextBox 27"/>
          <p:cNvSpPr txBox="1"/>
          <p:nvPr/>
        </p:nvSpPr>
        <p:spPr>
          <a:xfrm>
            <a:off x="1514582" y="642971"/>
            <a:ext cx="3805222" cy="761934"/>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潜力股分析</a:t>
            </a:r>
            <a:endParaRPr lang="en-US" sz="5000">
              <a:solidFill>
                <a:srgbClr val="1E1E1E"/>
              </a:solidFill>
              <a:ea typeface="思源宋体 Heavy" panose="020209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609090" y="2584450"/>
            <a:ext cx="15072995" cy="1945640"/>
            <a:chOff x="0" y="0"/>
            <a:chExt cx="840747" cy="87933"/>
          </a:xfrm>
        </p:grpSpPr>
        <p:sp>
          <p:nvSpPr>
            <p:cNvPr id="12" name="Freeform 12"/>
            <p:cNvSpPr/>
            <p:nvPr/>
          </p:nvSpPr>
          <p:spPr>
            <a:xfrm>
              <a:off x="0" y="0"/>
              <a:ext cx="840747" cy="87933"/>
            </a:xfrm>
            <a:custGeom>
              <a:avLst/>
              <a:gdLst/>
              <a:ahLst/>
              <a:cxnLst/>
              <a:rect l="l" t="t" r="r" b="b"/>
              <a:pathLst>
                <a:path w="840747" h="87933">
                  <a:moveTo>
                    <a:pt x="0" y="0"/>
                  </a:moveTo>
                  <a:lnTo>
                    <a:pt x="840747" y="0"/>
                  </a:lnTo>
                  <a:lnTo>
                    <a:pt x="840747" y="87933"/>
                  </a:lnTo>
                  <a:lnTo>
                    <a:pt x="0" y="87933"/>
                  </a:lnTo>
                  <a:close/>
                </a:path>
              </a:pathLst>
            </a:custGeom>
            <a:solidFill>
              <a:srgbClr val="000000">
                <a:alpha val="0"/>
              </a:srgbClr>
            </a:solidFill>
            <a:ln w="19050" cap="sq">
              <a:solidFill>
                <a:srgbClr val="3779A0"/>
              </a:solidFill>
              <a:prstDash val="sysDot"/>
              <a:miter/>
            </a:ln>
          </p:spPr>
        </p:sp>
        <p:sp>
          <p:nvSpPr>
            <p:cNvPr id="13" name="TextBox 13"/>
            <p:cNvSpPr txBox="1"/>
            <p:nvPr/>
          </p:nvSpPr>
          <p:spPr>
            <a:xfrm>
              <a:off x="0" y="-95250"/>
              <a:ext cx="840747" cy="183183"/>
            </a:xfrm>
            <a:prstGeom prst="rect">
              <a:avLst/>
            </a:prstGeom>
          </p:spPr>
          <p:txBody>
            <a:bodyPr lIns="50800" tIns="50800" rIns="50800" bIns="50800" rtlCol="0" anchor="ctr"/>
            <a:lstStyle/>
            <a:p>
              <a:pPr algn="ctr">
                <a:lnSpc>
                  <a:spcPts val="3695"/>
                </a:lnSpc>
              </a:pPr>
            </a:p>
          </p:txBody>
        </p:sp>
      </p:grpSp>
      <p:sp>
        <p:nvSpPr>
          <p:cNvPr id="29" name="TextBox 29"/>
          <p:cNvSpPr txBox="1"/>
          <p:nvPr/>
        </p:nvSpPr>
        <p:spPr>
          <a:xfrm>
            <a:off x="2133438" y="3019327"/>
            <a:ext cx="14102010" cy="1464310"/>
          </a:xfrm>
          <a:prstGeom prst="rect">
            <a:avLst/>
          </a:prstGeom>
        </p:spPr>
        <p:txBody>
          <a:bodyPr lIns="0" tIns="0" rIns="0" bIns="0" rtlCol="0" anchor="t">
            <a:spAutoFit/>
          </a:bodyPr>
          <a:lstStyle/>
          <a:p>
            <a:pPr>
              <a:lnSpc>
                <a:spcPts val="2855"/>
              </a:lnSpc>
            </a:pPr>
            <a:r>
              <a:rPr lang="zh-CN" altLang="en-US" sz="2000" b="1">
                <a:sym typeface="+mn-ea"/>
              </a:rPr>
              <a:t>共线性是指线性回归模型中的解释变量之间由于存在精确相关关系或高度相关关系（例如相关系数大于0.5）而使模型估计失真或难以估计准确。共线性的存在可能会降低估计的精准度，并且稳定性也会降低。无法判断单独变量的影响。回归方程的标准误差增大。变量显著性可能会失去意义等等。所以在分析前需要对共线性问题进行检查。一般VIF值大于10（严格来说大于5），存在共线性问题。</a:t>
            </a:r>
            <a:endParaRPr lang="zh-CN" altLang="en-US" sz="2000" b="1">
              <a:sym typeface="+mn-ea"/>
            </a:endParaRPr>
          </a:p>
        </p:txBody>
      </p:sp>
      <p:grpSp>
        <p:nvGrpSpPr>
          <p:cNvPr id="35" name="Group 35"/>
          <p:cNvGrpSpPr/>
          <p:nvPr/>
        </p:nvGrpSpPr>
        <p:grpSpPr>
          <a:xfrm rot="0">
            <a:off x="17271201" y="1851135"/>
            <a:ext cx="1918923" cy="19189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8" name="Group 38"/>
          <p:cNvGrpSpPr/>
          <p:nvPr/>
        </p:nvGrpSpPr>
        <p:grpSpPr>
          <a:xfrm rot="0">
            <a:off x="-300331" y="9258300"/>
            <a:ext cx="1209443" cy="120944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41" name="TextBox 41"/>
          <p:cNvSpPr txBox="1"/>
          <p:nvPr/>
        </p:nvSpPr>
        <p:spPr>
          <a:xfrm>
            <a:off x="1493967" y="916616"/>
            <a:ext cx="6402747" cy="768985"/>
          </a:xfrm>
          <a:prstGeom prst="rect">
            <a:avLst/>
          </a:prstGeom>
        </p:spPr>
        <p:txBody>
          <a:bodyPr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二、</a:t>
            </a:r>
            <a:r>
              <a:rPr lang="en-US" sz="5000">
                <a:solidFill>
                  <a:srgbClr val="1E1E1E"/>
                </a:solidFill>
                <a:ea typeface="思源宋体 Heavy" panose="02020900000000000000" charset="-122"/>
              </a:rPr>
              <a:t>建模前的分析</a:t>
            </a:r>
            <a:endParaRPr lang="en-US" sz="5000">
              <a:solidFill>
                <a:srgbClr val="1E1E1E"/>
              </a:solidFill>
              <a:ea typeface="思源宋体 Heavy" panose="02020900000000000000" charset="-122"/>
            </a:endParaRPr>
          </a:p>
        </p:txBody>
      </p:sp>
      <p:grpSp>
        <p:nvGrpSpPr>
          <p:cNvPr id="20" name="Group 20"/>
          <p:cNvGrpSpPr/>
          <p:nvPr/>
        </p:nvGrpSpPr>
        <p:grpSpPr>
          <a:xfrm rot="0">
            <a:off x="1609254" y="2324382"/>
            <a:ext cx="3469980" cy="651624"/>
            <a:chOff x="0" y="0"/>
            <a:chExt cx="554901" cy="104204"/>
          </a:xfrm>
        </p:grpSpPr>
        <p:sp>
          <p:nvSpPr>
            <p:cNvPr id="22" name="TextBox 22"/>
            <p:cNvSpPr txBox="1"/>
            <p:nvPr>
              <p:custDataLst>
                <p:tags r:id="rId1"/>
              </p:custDataLst>
            </p:nvPr>
          </p:nvSpPr>
          <p:spPr>
            <a:xfrm>
              <a:off x="0" y="-95250"/>
              <a:ext cx="554901" cy="199454"/>
            </a:xfrm>
            <a:prstGeom prst="rect">
              <a:avLst/>
            </a:prstGeom>
          </p:spPr>
          <p:txBody>
            <a:bodyPr lIns="50800" tIns="50800" rIns="50800" bIns="50800" rtlCol="0" anchor="ctr"/>
            <a:p>
              <a:pPr algn="ctr">
                <a:lnSpc>
                  <a:spcPts val="3695"/>
                </a:lnSpc>
              </a:pPr>
            </a:p>
          </p:txBody>
        </p:sp>
        <p:sp>
          <p:nvSpPr>
            <p:cNvPr id="21" name="Freeform 21"/>
            <p:cNvSpPr/>
            <p:nvPr>
              <p:custDataLst>
                <p:tags r:id="rId2"/>
              </p:custDataLst>
            </p:nvPr>
          </p:nvSpPr>
          <p:spPr>
            <a:xfrm>
              <a:off x="0" y="0"/>
              <a:ext cx="554901" cy="104204"/>
            </a:xfrm>
            <a:custGeom>
              <a:avLst/>
              <a:gdLst/>
              <a:ahLst/>
              <a:cxnLst/>
              <a:rect l="l" t="t" r="r" b="b"/>
              <a:pathLst>
                <a:path w="554901" h="104204">
                  <a:moveTo>
                    <a:pt x="0" y="0"/>
                  </a:moveTo>
                  <a:lnTo>
                    <a:pt x="554901" y="0"/>
                  </a:lnTo>
                  <a:lnTo>
                    <a:pt x="554901" y="104204"/>
                  </a:lnTo>
                  <a:lnTo>
                    <a:pt x="0" y="104204"/>
                  </a:lnTo>
                  <a:close/>
                </a:path>
              </a:pathLst>
            </a:custGeom>
            <a:solidFill>
              <a:srgbClr val="3779A0"/>
            </a:solidFill>
            <a:ln cap="sq">
              <a:noFill/>
              <a:prstDash val="solid"/>
              <a:miter/>
            </a:ln>
          </p:spPr>
        </p:sp>
      </p:grpSp>
      <p:sp>
        <p:nvSpPr>
          <p:cNvPr id="30" name="TextBox 30"/>
          <p:cNvSpPr txBox="1"/>
          <p:nvPr/>
        </p:nvSpPr>
        <p:spPr>
          <a:xfrm>
            <a:off x="1609373" y="2323818"/>
            <a:ext cx="3030322" cy="1120775"/>
          </a:xfrm>
          <a:prstGeom prst="rect">
            <a:avLst/>
          </a:prstGeom>
        </p:spPr>
        <p:txBody>
          <a:bodyPr lIns="0" tIns="0" rIns="0" bIns="0" rtlCol="0" anchor="t">
            <a:spAutoFit/>
          </a:bodyPr>
          <a:lstStyle/>
          <a:p>
            <a:pPr lvl="0" algn="l">
              <a:lnSpc>
                <a:spcPts val="4370"/>
              </a:lnSpc>
              <a:buClrTx/>
              <a:buSzTx/>
              <a:buFontTx/>
            </a:pPr>
            <a:r>
              <a:rPr lang="en-US" sz="2800">
                <a:solidFill>
                  <a:srgbClr val="FFFFFF"/>
                </a:solidFill>
                <a:ea typeface="思源黑体 2 Bold" panose="020B0800000000000000" charset="-122"/>
                <a:sym typeface="+mn-ea"/>
              </a:rPr>
              <a:t>（</a:t>
            </a:r>
            <a:r>
              <a:rPr lang="en-US" sz="2800">
                <a:solidFill>
                  <a:srgbClr val="FFFFFF"/>
                </a:solidFill>
                <a:ea typeface="思源黑体 2 Bold" panose="020B0800000000000000" charset="-122"/>
                <a:sym typeface="+mn-ea"/>
              </a:rPr>
              <a:t>2</a:t>
            </a:r>
            <a:r>
              <a:rPr lang="en-US" sz="2800">
                <a:solidFill>
                  <a:srgbClr val="FFFFFF"/>
                </a:solidFill>
                <a:ea typeface="思源黑体 2 Bold" panose="020B0800000000000000" charset="-122"/>
                <a:sym typeface="+mn-ea"/>
              </a:rPr>
              <a:t>）</a:t>
            </a:r>
            <a:r>
              <a:rPr lang="en-US" sz="2800">
                <a:solidFill>
                  <a:srgbClr val="FFFFFF"/>
                </a:solidFill>
                <a:ea typeface="思源黑体 2 Bold" panose="020B0800000000000000" charset="-122"/>
                <a:sym typeface="+mn-ea"/>
              </a:rPr>
              <a:t>共线性</a:t>
            </a:r>
            <a:r>
              <a:rPr lang="zh-CN" altLang="en-US" sz="2800">
                <a:solidFill>
                  <a:srgbClr val="FFFFFF"/>
                </a:solidFill>
                <a:ea typeface="思源黑体 2 Bold" panose="020B0800000000000000" charset="-122"/>
                <a:sym typeface="+mn-ea"/>
              </a:rPr>
              <a:t>判断</a:t>
            </a:r>
            <a:endParaRPr lang="en-US" sz="2800">
              <a:solidFill>
                <a:srgbClr val="FFFFFF"/>
              </a:solidFill>
              <a:ea typeface="思源黑体 2 Bold" panose="020B0800000000000000" charset="-122"/>
              <a:sym typeface="+mn-ea"/>
            </a:endParaRPr>
          </a:p>
          <a:p>
            <a:pPr lvl="0" algn="l">
              <a:lnSpc>
                <a:spcPts val="4370"/>
              </a:lnSpc>
              <a:buClrTx/>
              <a:buSzTx/>
              <a:buFontTx/>
            </a:pPr>
            <a:endParaRPr lang="en-US" sz="2800">
              <a:solidFill>
                <a:srgbClr val="FFFFFF"/>
              </a:solidFill>
              <a:ea typeface="思源黑体 2 Bold" panose="020B0800000000000000" charset="-122"/>
              <a:sym typeface="+mn-ea"/>
            </a:endParaRPr>
          </a:p>
        </p:txBody>
      </p:sp>
      <p:pic>
        <p:nvPicPr>
          <p:cNvPr id="17" name="图片 16"/>
          <p:cNvPicPr>
            <a:picLocks noChangeAspect="1"/>
          </p:cNvPicPr>
          <p:nvPr>
            <p:custDataLst>
              <p:tags r:id="rId3"/>
            </p:custDataLst>
          </p:nvPr>
        </p:nvPicPr>
        <p:blipFill>
          <a:blip r:embed="rId4"/>
          <a:stretch>
            <a:fillRect/>
          </a:stretch>
        </p:blipFill>
        <p:spPr>
          <a:xfrm>
            <a:off x="304800" y="4889500"/>
            <a:ext cx="10746740" cy="5052060"/>
          </a:xfrm>
          <a:prstGeom prst="rect">
            <a:avLst/>
          </a:prstGeom>
        </p:spPr>
      </p:pic>
      <p:pic>
        <p:nvPicPr>
          <p:cNvPr id="18" name="图片 17"/>
          <p:cNvPicPr>
            <a:picLocks noChangeAspect="1"/>
          </p:cNvPicPr>
          <p:nvPr/>
        </p:nvPicPr>
        <p:blipFill>
          <a:blip r:embed="rId5"/>
          <a:srcRect r="12740"/>
          <a:stretch>
            <a:fillRect/>
          </a:stretch>
        </p:blipFill>
        <p:spPr>
          <a:xfrm>
            <a:off x="8458200" y="4914900"/>
            <a:ext cx="9677400" cy="510222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17271201" y="1851135"/>
            <a:ext cx="1918923" cy="19189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4" name="Group 14"/>
          <p:cNvGrpSpPr/>
          <p:nvPr/>
        </p:nvGrpSpPr>
        <p:grpSpPr>
          <a:xfrm rot="0">
            <a:off x="-300331" y="9258300"/>
            <a:ext cx="1209443" cy="12094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17" name="TextBox 17"/>
          <p:cNvSpPr txBox="1"/>
          <p:nvPr/>
        </p:nvSpPr>
        <p:spPr>
          <a:xfrm>
            <a:off x="1514582" y="642971"/>
            <a:ext cx="3805222" cy="761934"/>
          </a:xfrm>
          <a:prstGeom prst="rect">
            <a:avLst/>
          </a:prstGeom>
        </p:spPr>
        <p:txBody>
          <a:bodyPr lIns="0" tIns="0" rIns="0" bIns="0" rtlCol="0" anchor="t">
            <a:spAutoFit/>
          </a:bodyPr>
          <a:lstStyle/>
          <a:p>
            <a:pPr>
              <a:lnSpc>
                <a:spcPts val="6000"/>
              </a:lnSpc>
            </a:pPr>
            <a:r>
              <a:rPr lang="en-US" sz="5000">
                <a:solidFill>
                  <a:srgbClr val="1E1E1E"/>
                </a:solidFill>
                <a:ea typeface="思源宋体 Heavy" panose="02020900000000000000" charset="-122"/>
              </a:rPr>
              <a:t>总结与分析</a:t>
            </a:r>
            <a:endParaRPr lang="en-US" sz="5000">
              <a:solidFill>
                <a:srgbClr val="1E1E1E"/>
              </a:solidFill>
              <a:ea typeface="思源宋体 Heavy" panose="02020900000000000000" charset="-122"/>
            </a:endParaRPr>
          </a:p>
        </p:txBody>
      </p:sp>
      <p:grpSp>
        <p:nvGrpSpPr>
          <p:cNvPr id="18" name="Group 18"/>
          <p:cNvGrpSpPr/>
          <p:nvPr/>
        </p:nvGrpSpPr>
        <p:grpSpPr>
          <a:xfrm rot="0">
            <a:off x="1709362" y="1850012"/>
            <a:ext cx="15199807" cy="7408288"/>
            <a:chOff x="0" y="0"/>
            <a:chExt cx="2389926" cy="1164834"/>
          </a:xfrm>
        </p:grpSpPr>
        <p:sp>
          <p:nvSpPr>
            <p:cNvPr id="19" name="Freeform 19"/>
            <p:cNvSpPr/>
            <p:nvPr/>
          </p:nvSpPr>
          <p:spPr>
            <a:xfrm>
              <a:off x="0" y="0"/>
              <a:ext cx="2389926" cy="1164835"/>
            </a:xfrm>
            <a:custGeom>
              <a:avLst/>
              <a:gdLst/>
              <a:ahLst/>
              <a:cxnLst/>
              <a:rect l="l" t="t" r="r" b="b"/>
              <a:pathLst>
                <a:path w="2389926" h="1164835">
                  <a:moveTo>
                    <a:pt x="0" y="0"/>
                  </a:moveTo>
                  <a:lnTo>
                    <a:pt x="2389926" y="0"/>
                  </a:lnTo>
                  <a:lnTo>
                    <a:pt x="2389926" y="1164835"/>
                  </a:lnTo>
                  <a:lnTo>
                    <a:pt x="0" y="1164835"/>
                  </a:lnTo>
                  <a:close/>
                </a:path>
              </a:pathLst>
            </a:custGeom>
            <a:solidFill>
              <a:srgbClr val="F4E2E4"/>
            </a:solidFill>
            <a:ln cap="sq">
              <a:noFill/>
              <a:prstDash val="solid"/>
              <a:miter/>
            </a:ln>
          </p:spPr>
        </p:sp>
        <p:sp>
          <p:nvSpPr>
            <p:cNvPr id="20" name="TextBox 20"/>
            <p:cNvSpPr txBox="1"/>
            <p:nvPr/>
          </p:nvSpPr>
          <p:spPr>
            <a:xfrm>
              <a:off x="0" y="-95250"/>
              <a:ext cx="2389926" cy="1260084"/>
            </a:xfrm>
            <a:prstGeom prst="rect">
              <a:avLst/>
            </a:prstGeom>
          </p:spPr>
          <p:txBody>
            <a:bodyPr lIns="51666" tIns="51666" rIns="51666" bIns="51666" rtlCol="0" anchor="ctr"/>
            <a:lstStyle/>
            <a:p>
              <a:pPr algn="ctr">
                <a:lnSpc>
                  <a:spcPts val="3695"/>
                </a:lnSpc>
              </a:pPr>
            </a:p>
          </p:txBody>
        </p:sp>
      </p:grpSp>
      <p:sp>
        <p:nvSpPr>
          <p:cNvPr id="21" name="TextBox 21"/>
          <p:cNvSpPr txBox="1"/>
          <p:nvPr/>
        </p:nvSpPr>
        <p:spPr>
          <a:xfrm>
            <a:off x="2657751" y="2196554"/>
            <a:ext cx="13303029" cy="6938054"/>
          </a:xfrm>
          <a:prstGeom prst="rect">
            <a:avLst/>
          </a:prstGeom>
        </p:spPr>
        <p:txBody>
          <a:bodyPr lIns="0" tIns="0" rIns="0" bIns="0" rtlCol="0" anchor="t">
            <a:spAutoFit/>
          </a:bodyPr>
          <a:lstStyle/>
          <a:p>
            <a:pPr marL="593090" lvl="1" indent="-296545">
              <a:lnSpc>
                <a:spcPts val="4615"/>
              </a:lnSpc>
              <a:buFont typeface="Arial" panose="020B0604020202020204"/>
              <a:buChar char="•"/>
            </a:pPr>
            <a:r>
              <a:rPr lang="en-US" sz="2745">
                <a:solidFill>
                  <a:srgbClr val="100F0D"/>
                </a:solidFill>
                <a:latin typeface="思源黑体 2 Bold" panose="020B0800000000000000" charset="-122"/>
                <a:ea typeface="思源黑体 2 Bold" panose="020B0800000000000000" charset="-122"/>
              </a:rPr>
              <a:t>潜力股：CSCO</a:t>
            </a:r>
            <a:endParaRPr lang="en-US" sz="2745">
              <a:solidFill>
                <a:srgbClr val="100F0D"/>
              </a:solidFill>
              <a:latin typeface="思源黑体 2 Bold" panose="020B0800000000000000" charset="-122"/>
              <a:ea typeface="思源黑体 2 Bold" panose="020B0800000000000000" charset="-122"/>
            </a:endParaRPr>
          </a:p>
          <a:p>
            <a:pPr>
              <a:lnSpc>
                <a:spcPts val="4615"/>
              </a:lnSpc>
            </a:pPr>
            <a:r>
              <a:rPr lang="en-US" sz="2745">
                <a:solidFill>
                  <a:srgbClr val="100F0D"/>
                </a:solidFill>
                <a:latin typeface="思源黑体 2" panose="020B0500000000000000" charset="-122"/>
              </a:rPr>
              <a:t>        </a:t>
            </a:r>
            <a:r>
              <a:rPr lang="en-US" sz="2745">
                <a:solidFill>
                  <a:srgbClr val="100F0D"/>
                </a:solidFill>
                <a:latin typeface="思源黑体 2" panose="020B0500000000000000" charset="-122"/>
                <a:ea typeface="思源黑体 2" panose="020B0500000000000000" charset="-122"/>
              </a:rPr>
              <a:t>从趋势上看，CSCO公司具有更大的增长潜力，建议投资者着重考虑这家公司。 </a:t>
            </a:r>
            <a:endParaRPr lang="en-US" sz="2745">
              <a:solidFill>
                <a:srgbClr val="100F0D"/>
              </a:solidFill>
              <a:latin typeface="思源黑体 2" panose="020B0500000000000000" charset="-122"/>
              <a:ea typeface="思源黑体 2" panose="020B0500000000000000" charset="-122"/>
            </a:endParaRPr>
          </a:p>
          <a:p>
            <a:pPr marL="593090" lvl="1" indent="-296545">
              <a:lnSpc>
                <a:spcPts val="4615"/>
              </a:lnSpc>
              <a:buFont typeface="Arial" panose="020B0604020202020204"/>
              <a:buChar char="•"/>
            </a:pPr>
            <a:r>
              <a:rPr lang="en-US" sz="2745">
                <a:solidFill>
                  <a:srgbClr val="100F0D"/>
                </a:solidFill>
                <a:ea typeface="思源黑体 2 Bold" panose="020B0800000000000000" charset="-122"/>
              </a:rPr>
              <a:t>聚焦科技市场</a:t>
            </a:r>
            <a:endParaRPr lang="en-US" sz="2745">
              <a:solidFill>
                <a:srgbClr val="100F0D"/>
              </a:solidFill>
              <a:ea typeface="思源黑体 2 Bold" panose="020B0800000000000000" charset="-122"/>
            </a:endParaRPr>
          </a:p>
          <a:p>
            <a:pPr>
              <a:lnSpc>
                <a:spcPts val="4615"/>
              </a:lnSpc>
            </a:pPr>
            <a:r>
              <a:rPr lang="en-US" sz="2745">
                <a:solidFill>
                  <a:srgbClr val="100F0D"/>
                </a:solidFill>
                <a:latin typeface="思源黑体 2" panose="020B0500000000000000" charset="-122"/>
              </a:rPr>
              <a:t>        </a:t>
            </a:r>
            <a:r>
              <a:rPr lang="en-US" sz="2745">
                <a:solidFill>
                  <a:srgbClr val="100F0D"/>
                </a:solidFill>
                <a:ea typeface="思源黑体 2" panose="020B0500000000000000" charset="-122"/>
              </a:rPr>
              <a:t>随着科技的不断发展，可以看出各个公司的股票长期呈现增长趋势，因此各位投资者可以多多关注科技 市场。</a:t>
            </a:r>
            <a:endParaRPr lang="en-US" sz="2745">
              <a:solidFill>
                <a:srgbClr val="100F0D"/>
              </a:solidFill>
              <a:ea typeface="思源黑体 2" panose="020B0500000000000000" charset="-122"/>
            </a:endParaRPr>
          </a:p>
          <a:p>
            <a:pPr marL="593090" lvl="1" indent="-296545">
              <a:lnSpc>
                <a:spcPts val="4615"/>
              </a:lnSpc>
              <a:buFont typeface="Arial" panose="020B0604020202020204"/>
              <a:buChar char="•"/>
            </a:pPr>
            <a:r>
              <a:rPr lang="en-US" sz="2745">
                <a:solidFill>
                  <a:srgbClr val="100F0D"/>
                </a:solidFill>
                <a:ea typeface="思源黑体 2 Bold" panose="020B0800000000000000" charset="-122"/>
              </a:rPr>
              <a:t>不要过度依赖于技术分析</a:t>
            </a:r>
            <a:endParaRPr lang="en-US" sz="2745">
              <a:solidFill>
                <a:srgbClr val="100F0D"/>
              </a:solidFill>
              <a:ea typeface="思源黑体 2 Bold" panose="020B0800000000000000" charset="-122"/>
            </a:endParaRPr>
          </a:p>
          <a:p>
            <a:pPr>
              <a:lnSpc>
                <a:spcPts val="4615"/>
              </a:lnSpc>
            </a:pPr>
            <a:r>
              <a:rPr lang="en-US" sz="2745">
                <a:solidFill>
                  <a:srgbClr val="100F0D"/>
                </a:solidFill>
                <a:latin typeface="思源黑体 2" panose="020B0500000000000000" charset="-122"/>
              </a:rPr>
              <a:t>        </a:t>
            </a:r>
            <a:r>
              <a:rPr lang="en-US" sz="2745">
                <a:solidFill>
                  <a:srgbClr val="100F0D"/>
                </a:solidFill>
                <a:ea typeface="思源黑体 2" panose="020B0500000000000000" charset="-122"/>
              </a:rPr>
              <a:t>根据收盘价来预测股票，虽然能大致看出趋势，但是建立出的模型和实际模型还是有很大出入。因此， 单纯通过股票的价格走势来确定潜在投资对象也许不是很明智的选择。技术分析的结果对短期投资更有 效，然后若想长期投资，还是应该对公司进行基本面分析，并结合该公司其他方面的表现（如公司领导 人决策力、公司氛围登）予以综合考虑。</a:t>
            </a:r>
            <a:endParaRPr lang="en-US" sz="2745">
              <a:solidFill>
                <a:srgbClr val="100F0D"/>
              </a:solidFill>
              <a:ea typeface="思源黑体 2" panose="020B0500000000000000" charset="-122"/>
            </a:endParaRPr>
          </a:p>
          <a:p>
            <a:pPr>
              <a:lnSpc>
                <a:spcPts val="4615"/>
              </a:lnSpc>
            </a:p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1" name="Group 11"/>
          <p:cNvGrpSpPr/>
          <p:nvPr/>
        </p:nvGrpSpPr>
        <p:grpSpPr>
          <a:xfrm rot="0">
            <a:off x="2108320" y="6484906"/>
            <a:ext cx="6464180" cy="2399772"/>
            <a:chOff x="0" y="0"/>
            <a:chExt cx="1033718" cy="383759"/>
          </a:xfrm>
        </p:grpSpPr>
        <p:sp>
          <p:nvSpPr>
            <p:cNvPr id="12" name="Freeform 12"/>
            <p:cNvSpPr/>
            <p:nvPr/>
          </p:nvSpPr>
          <p:spPr>
            <a:xfrm>
              <a:off x="0" y="0"/>
              <a:ext cx="1033718" cy="383759"/>
            </a:xfrm>
            <a:custGeom>
              <a:avLst/>
              <a:gdLst/>
              <a:ahLst/>
              <a:cxnLst/>
              <a:rect l="l" t="t" r="r" b="b"/>
              <a:pathLst>
                <a:path w="1033718" h="383759">
                  <a:moveTo>
                    <a:pt x="0" y="0"/>
                  </a:moveTo>
                  <a:lnTo>
                    <a:pt x="1033718" y="0"/>
                  </a:lnTo>
                  <a:lnTo>
                    <a:pt x="1033718" y="383759"/>
                  </a:lnTo>
                  <a:lnTo>
                    <a:pt x="0" y="383759"/>
                  </a:lnTo>
                  <a:close/>
                </a:path>
              </a:pathLst>
            </a:custGeom>
            <a:solidFill>
              <a:srgbClr val="F4E2E4"/>
            </a:solidFill>
            <a:ln cap="sq">
              <a:noFill/>
              <a:prstDash val="solid"/>
              <a:miter/>
            </a:ln>
          </p:spPr>
        </p:sp>
        <p:sp>
          <p:nvSpPr>
            <p:cNvPr id="13" name="TextBox 13"/>
            <p:cNvSpPr txBox="1"/>
            <p:nvPr/>
          </p:nvSpPr>
          <p:spPr>
            <a:xfrm>
              <a:off x="0" y="-95250"/>
              <a:ext cx="1033718" cy="479009"/>
            </a:xfrm>
            <a:prstGeom prst="rect">
              <a:avLst/>
            </a:prstGeom>
          </p:spPr>
          <p:txBody>
            <a:bodyPr lIns="50800" tIns="50800" rIns="50800" bIns="50800" rtlCol="0" anchor="ctr"/>
            <a:lstStyle/>
            <a:p>
              <a:pPr algn="ctr">
                <a:lnSpc>
                  <a:spcPts val="3695"/>
                </a:lnSpc>
              </a:pPr>
            </a:p>
          </p:txBody>
        </p:sp>
      </p:grpSp>
      <p:sp>
        <p:nvSpPr>
          <p:cNvPr id="14" name="TextBox 14"/>
          <p:cNvSpPr txBox="1"/>
          <p:nvPr/>
        </p:nvSpPr>
        <p:spPr>
          <a:xfrm>
            <a:off x="2579749" y="6709289"/>
            <a:ext cx="2643031" cy="577595"/>
          </a:xfrm>
          <a:prstGeom prst="rect">
            <a:avLst/>
          </a:prstGeom>
        </p:spPr>
        <p:txBody>
          <a:bodyPr lIns="0" tIns="0" rIns="0" bIns="0" rtlCol="0" anchor="t">
            <a:spAutoFit/>
          </a:bodyPr>
          <a:lstStyle/>
          <a:p>
            <a:pPr>
              <a:lnSpc>
                <a:spcPts val="4990"/>
              </a:lnSpc>
            </a:pPr>
            <a:r>
              <a:rPr lang="en-US" sz="3200">
                <a:solidFill>
                  <a:srgbClr val="1E1E1E"/>
                </a:solidFill>
                <a:ea typeface="思源黑体 2 Bold" panose="020B0800000000000000" charset="-122"/>
              </a:rPr>
              <a:t>叶洁颖</a:t>
            </a:r>
            <a:endParaRPr lang="en-US" sz="3200">
              <a:solidFill>
                <a:srgbClr val="1E1E1E"/>
              </a:solidFill>
              <a:ea typeface="思源黑体 2 Bold" panose="020B0800000000000000" charset="-122"/>
            </a:endParaRPr>
          </a:p>
        </p:txBody>
      </p:sp>
      <p:grpSp>
        <p:nvGrpSpPr>
          <p:cNvPr id="15" name="Group 15"/>
          <p:cNvGrpSpPr/>
          <p:nvPr/>
        </p:nvGrpSpPr>
        <p:grpSpPr>
          <a:xfrm rot="0">
            <a:off x="9715500" y="6484906"/>
            <a:ext cx="6464180" cy="2399772"/>
            <a:chOff x="0" y="0"/>
            <a:chExt cx="1033718" cy="383759"/>
          </a:xfrm>
        </p:grpSpPr>
        <p:sp>
          <p:nvSpPr>
            <p:cNvPr id="16" name="Freeform 16"/>
            <p:cNvSpPr/>
            <p:nvPr/>
          </p:nvSpPr>
          <p:spPr>
            <a:xfrm>
              <a:off x="0" y="0"/>
              <a:ext cx="1033718" cy="383759"/>
            </a:xfrm>
            <a:custGeom>
              <a:avLst/>
              <a:gdLst/>
              <a:ahLst/>
              <a:cxnLst/>
              <a:rect l="l" t="t" r="r" b="b"/>
              <a:pathLst>
                <a:path w="1033718" h="383759">
                  <a:moveTo>
                    <a:pt x="0" y="0"/>
                  </a:moveTo>
                  <a:lnTo>
                    <a:pt x="1033718" y="0"/>
                  </a:lnTo>
                  <a:lnTo>
                    <a:pt x="1033718" y="383759"/>
                  </a:lnTo>
                  <a:lnTo>
                    <a:pt x="0" y="383759"/>
                  </a:lnTo>
                  <a:close/>
                </a:path>
              </a:pathLst>
            </a:custGeom>
            <a:solidFill>
              <a:srgbClr val="DEECF5"/>
            </a:solidFill>
            <a:ln cap="sq">
              <a:noFill/>
              <a:prstDash val="solid"/>
              <a:miter/>
            </a:ln>
          </p:spPr>
        </p:sp>
        <p:sp>
          <p:nvSpPr>
            <p:cNvPr id="17" name="TextBox 17"/>
            <p:cNvSpPr txBox="1"/>
            <p:nvPr/>
          </p:nvSpPr>
          <p:spPr>
            <a:xfrm>
              <a:off x="0" y="-95250"/>
              <a:ext cx="1033718" cy="479009"/>
            </a:xfrm>
            <a:prstGeom prst="rect">
              <a:avLst/>
            </a:prstGeom>
          </p:spPr>
          <p:txBody>
            <a:bodyPr lIns="50800" tIns="50800" rIns="50800" bIns="50800" rtlCol="0" anchor="ctr"/>
            <a:lstStyle/>
            <a:p>
              <a:pPr algn="ctr">
                <a:lnSpc>
                  <a:spcPts val="3695"/>
                </a:lnSpc>
              </a:pPr>
            </a:p>
          </p:txBody>
        </p:sp>
      </p:grpSp>
      <p:sp>
        <p:nvSpPr>
          <p:cNvPr id="18" name="TextBox 18"/>
          <p:cNvSpPr txBox="1"/>
          <p:nvPr/>
        </p:nvSpPr>
        <p:spPr>
          <a:xfrm>
            <a:off x="10186929" y="6709289"/>
            <a:ext cx="2643031" cy="577595"/>
          </a:xfrm>
          <a:prstGeom prst="rect">
            <a:avLst/>
          </a:prstGeom>
        </p:spPr>
        <p:txBody>
          <a:bodyPr lIns="0" tIns="0" rIns="0" bIns="0" rtlCol="0" anchor="t">
            <a:spAutoFit/>
          </a:bodyPr>
          <a:lstStyle/>
          <a:p>
            <a:pPr>
              <a:lnSpc>
                <a:spcPts val="4990"/>
              </a:lnSpc>
            </a:pPr>
            <a:r>
              <a:rPr lang="en-US" sz="3200">
                <a:solidFill>
                  <a:srgbClr val="1E1E1E"/>
                </a:solidFill>
                <a:ea typeface="思源黑体 2 Bold" panose="020B0800000000000000" charset="-122"/>
              </a:rPr>
              <a:t>汤佳</a:t>
            </a:r>
            <a:endParaRPr lang="en-US" sz="3200">
              <a:solidFill>
                <a:srgbClr val="1E1E1E"/>
              </a:solidFill>
              <a:ea typeface="思源黑体 2 Bold" panose="020B0800000000000000" charset="-122"/>
            </a:endParaRPr>
          </a:p>
        </p:txBody>
      </p:sp>
      <p:grpSp>
        <p:nvGrpSpPr>
          <p:cNvPr id="19" name="Group 19"/>
          <p:cNvGrpSpPr/>
          <p:nvPr/>
        </p:nvGrpSpPr>
        <p:grpSpPr>
          <a:xfrm rot="0">
            <a:off x="16179680" y="1028700"/>
            <a:ext cx="908954" cy="908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2" name="Group 22"/>
          <p:cNvGrpSpPr/>
          <p:nvPr/>
        </p:nvGrpSpPr>
        <p:grpSpPr>
          <a:xfrm rot="0">
            <a:off x="17490835" y="3588141"/>
            <a:ext cx="1918923" cy="191892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5" name="Group 25"/>
          <p:cNvGrpSpPr/>
          <p:nvPr/>
        </p:nvGrpSpPr>
        <p:grpSpPr>
          <a:xfrm rot="0">
            <a:off x="-629451" y="7583308"/>
            <a:ext cx="1538563" cy="153856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28" name="TextBox 28"/>
          <p:cNvSpPr txBox="1"/>
          <p:nvPr/>
        </p:nvSpPr>
        <p:spPr>
          <a:xfrm>
            <a:off x="5942627" y="721177"/>
            <a:ext cx="6402747" cy="828675"/>
          </a:xfrm>
          <a:prstGeom prst="rect">
            <a:avLst/>
          </a:prstGeom>
        </p:spPr>
        <p:txBody>
          <a:bodyPr lIns="0" tIns="0" rIns="0" bIns="0" rtlCol="0" anchor="t">
            <a:spAutoFit/>
          </a:bodyPr>
          <a:lstStyle/>
          <a:p>
            <a:pPr algn="ctr">
              <a:lnSpc>
                <a:spcPts val="6480"/>
              </a:lnSpc>
            </a:pPr>
            <a:r>
              <a:rPr lang="en-US" sz="5400">
                <a:solidFill>
                  <a:srgbClr val="1E1E1E"/>
                </a:solidFill>
                <a:ea typeface="思源宋体 Heavy" panose="02020900000000000000" charset="-122"/>
              </a:rPr>
              <a:t>分工</a:t>
            </a:r>
            <a:endParaRPr lang="en-US" sz="5400">
              <a:solidFill>
                <a:srgbClr val="1E1E1E"/>
              </a:solidFill>
              <a:ea typeface="思源宋体 Heavy" panose="02020900000000000000" charset="-122"/>
            </a:endParaRPr>
          </a:p>
        </p:txBody>
      </p:sp>
      <p:grpSp>
        <p:nvGrpSpPr>
          <p:cNvPr id="29" name="Group 29"/>
          <p:cNvGrpSpPr/>
          <p:nvPr/>
        </p:nvGrpSpPr>
        <p:grpSpPr>
          <a:xfrm rot="0">
            <a:off x="2108320" y="2920491"/>
            <a:ext cx="6464180" cy="2399772"/>
            <a:chOff x="0" y="0"/>
            <a:chExt cx="1033718" cy="383759"/>
          </a:xfrm>
        </p:grpSpPr>
        <p:sp>
          <p:nvSpPr>
            <p:cNvPr id="30" name="Freeform 30"/>
            <p:cNvSpPr/>
            <p:nvPr/>
          </p:nvSpPr>
          <p:spPr>
            <a:xfrm>
              <a:off x="0" y="0"/>
              <a:ext cx="1033718" cy="383759"/>
            </a:xfrm>
            <a:custGeom>
              <a:avLst/>
              <a:gdLst/>
              <a:ahLst/>
              <a:cxnLst/>
              <a:rect l="l" t="t" r="r" b="b"/>
              <a:pathLst>
                <a:path w="1033718" h="383759">
                  <a:moveTo>
                    <a:pt x="0" y="0"/>
                  </a:moveTo>
                  <a:lnTo>
                    <a:pt x="1033718" y="0"/>
                  </a:lnTo>
                  <a:lnTo>
                    <a:pt x="1033718" y="383759"/>
                  </a:lnTo>
                  <a:lnTo>
                    <a:pt x="0" y="383759"/>
                  </a:lnTo>
                  <a:close/>
                </a:path>
              </a:pathLst>
            </a:custGeom>
            <a:solidFill>
              <a:srgbClr val="D0C3F1"/>
            </a:solidFill>
            <a:ln cap="sq">
              <a:noFill/>
              <a:prstDash val="solid"/>
              <a:miter/>
            </a:ln>
          </p:spPr>
        </p:sp>
        <p:sp>
          <p:nvSpPr>
            <p:cNvPr id="31" name="TextBox 31"/>
            <p:cNvSpPr txBox="1"/>
            <p:nvPr/>
          </p:nvSpPr>
          <p:spPr>
            <a:xfrm>
              <a:off x="0" y="-95250"/>
              <a:ext cx="1033718" cy="479009"/>
            </a:xfrm>
            <a:prstGeom prst="rect">
              <a:avLst/>
            </a:prstGeom>
          </p:spPr>
          <p:txBody>
            <a:bodyPr lIns="50800" tIns="50800" rIns="50800" bIns="50800" rtlCol="0" anchor="ctr"/>
            <a:lstStyle/>
            <a:p>
              <a:pPr algn="ctr">
                <a:lnSpc>
                  <a:spcPts val="3695"/>
                </a:lnSpc>
              </a:pPr>
            </a:p>
          </p:txBody>
        </p:sp>
      </p:grpSp>
      <p:sp>
        <p:nvSpPr>
          <p:cNvPr id="32" name="TextBox 32"/>
          <p:cNvSpPr txBox="1"/>
          <p:nvPr/>
        </p:nvSpPr>
        <p:spPr>
          <a:xfrm>
            <a:off x="2579749" y="3979311"/>
            <a:ext cx="5483054" cy="936118"/>
          </a:xfrm>
          <a:prstGeom prst="rect">
            <a:avLst/>
          </a:prstGeom>
        </p:spPr>
        <p:txBody>
          <a:bodyPr lIns="0" tIns="0" rIns="0" bIns="0" rtlCol="0" anchor="t">
            <a:spAutoFit/>
          </a:bodyPr>
          <a:lstStyle/>
          <a:p>
            <a:pPr algn="just">
              <a:lnSpc>
                <a:spcPts val="3865"/>
              </a:lnSpc>
            </a:pPr>
            <a:r>
              <a:rPr lang="en-US" sz="2300">
                <a:solidFill>
                  <a:srgbClr val="1E1E1E"/>
                </a:solidFill>
                <a:ea typeface="思源黑体 2" panose="020B0500000000000000" charset="-122"/>
              </a:rPr>
              <a:t>回归模型主要分析</a:t>
            </a:r>
            <a:endParaRPr lang="en-US" sz="2300">
              <a:solidFill>
                <a:srgbClr val="1E1E1E"/>
              </a:solidFill>
              <a:ea typeface="思源黑体 2" panose="020B0500000000000000" charset="-122"/>
            </a:endParaRPr>
          </a:p>
          <a:p>
            <a:pPr algn="just">
              <a:lnSpc>
                <a:spcPts val="3865"/>
              </a:lnSpc>
            </a:pPr>
            <a:r>
              <a:rPr lang="en-US" sz="2300">
                <a:solidFill>
                  <a:srgbClr val="1E1E1E"/>
                </a:solidFill>
                <a:ea typeface="思源黑体 2" panose="020B0500000000000000" charset="-122"/>
              </a:rPr>
              <a:t>各模型改进</a:t>
            </a:r>
            <a:endParaRPr lang="en-US" sz="2300">
              <a:solidFill>
                <a:srgbClr val="1E1E1E"/>
              </a:solidFill>
              <a:ea typeface="思源黑体 2" panose="020B0500000000000000" charset="-122"/>
            </a:endParaRPr>
          </a:p>
        </p:txBody>
      </p:sp>
      <p:sp>
        <p:nvSpPr>
          <p:cNvPr id="33" name="TextBox 33"/>
          <p:cNvSpPr txBox="1"/>
          <p:nvPr/>
        </p:nvSpPr>
        <p:spPr>
          <a:xfrm>
            <a:off x="2579749" y="3144873"/>
            <a:ext cx="2643031" cy="577595"/>
          </a:xfrm>
          <a:prstGeom prst="rect">
            <a:avLst/>
          </a:prstGeom>
        </p:spPr>
        <p:txBody>
          <a:bodyPr lIns="0" tIns="0" rIns="0" bIns="0" rtlCol="0" anchor="t">
            <a:spAutoFit/>
          </a:bodyPr>
          <a:lstStyle/>
          <a:p>
            <a:pPr>
              <a:lnSpc>
                <a:spcPts val="4990"/>
              </a:lnSpc>
            </a:pPr>
            <a:r>
              <a:rPr lang="en-US" sz="3200">
                <a:solidFill>
                  <a:srgbClr val="1E1E1E"/>
                </a:solidFill>
                <a:ea typeface="思源黑体 2 Bold" panose="020B0800000000000000" charset="-122"/>
              </a:rPr>
              <a:t>陈雨彤</a:t>
            </a:r>
            <a:endParaRPr lang="en-US" sz="3200">
              <a:solidFill>
                <a:srgbClr val="1E1E1E"/>
              </a:solidFill>
              <a:ea typeface="思源黑体 2 Bold" panose="020B0800000000000000" charset="-122"/>
            </a:endParaRPr>
          </a:p>
        </p:txBody>
      </p:sp>
      <p:grpSp>
        <p:nvGrpSpPr>
          <p:cNvPr id="34" name="Group 34"/>
          <p:cNvGrpSpPr/>
          <p:nvPr/>
        </p:nvGrpSpPr>
        <p:grpSpPr>
          <a:xfrm rot="0">
            <a:off x="9715500" y="2920491"/>
            <a:ext cx="6464180" cy="2399772"/>
            <a:chOff x="0" y="0"/>
            <a:chExt cx="1033718" cy="383759"/>
          </a:xfrm>
        </p:grpSpPr>
        <p:sp>
          <p:nvSpPr>
            <p:cNvPr id="35" name="Freeform 35"/>
            <p:cNvSpPr/>
            <p:nvPr/>
          </p:nvSpPr>
          <p:spPr>
            <a:xfrm>
              <a:off x="0" y="0"/>
              <a:ext cx="1033718" cy="383759"/>
            </a:xfrm>
            <a:custGeom>
              <a:avLst/>
              <a:gdLst/>
              <a:ahLst/>
              <a:cxnLst/>
              <a:rect l="l" t="t" r="r" b="b"/>
              <a:pathLst>
                <a:path w="1033718" h="383759">
                  <a:moveTo>
                    <a:pt x="0" y="0"/>
                  </a:moveTo>
                  <a:lnTo>
                    <a:pt x="1033718" y="0"/>
                  </a:lnTo>
                  <a:lnTo>
                    <a:pt x="1033718" y="383759"/>
                  </a:lnTo>
                  <a:lnTo>
                    <a:pt x="0" y="383759"/>
                  </a:lnTo>
                  <a:close/>
                </a:path>
              </a:pathLst>
            </a:custGeom>
            <a:solidFill>
              <a:srgbClr val="F4FFFB"/>
            </a:solidFill>
            <a:ln cap="sq">
              <a:noFill/>
              <a:prstDash val="solid"/>
              <a:miter/>
            </a:ln>
          </p:spPr>
        </p:sp>
        <p:sp>
          <p:nvSpPr>
            <p:cNvPr id="36" name="TextBox 36"/>
            <p:cNvSpPr txBox="1"/>
            <p:nvPr/>
          </p:nvSpPr>
          <p:spPr>
            <a:xfrm>
              <a:off x="0" y="-95250"/>
              <a:ext cx="1033718" cy="479009"/>
            </a:xfrm>
            <a:prstGeom prst="rect">
              <a:avLst/>
            </a:prstGeom>
          </p:spPr>
          <p:txBody>
            <a:bodyPr lIns="50800" tIns="50800" rIns="50800" bIns="50800" rtlCol="0" anchor="ctr"/>
            <a:lstStyle/>
            <a:p>
              <a:pPr algn="ctr">
                <a:lnSpc>
                  <a:spcPts val="3695"/>
                </a:lnSpc>
              </a:pPr>
            </a:p>
          </p:txBody>
        </p:sp>
      </p:grpSp>
      <p:sp>
        <p:nvSpPr>
          <p:cNvPr id="37" name="TextBox 37"/>
          <p:cNvSpPr txBox="1"/>
          <p:nvPr/>
        </p:nvSpPr>
        <p:spPr>
          <a:xfrm>
            <a:off x="10186929" y="3144873"/>
            <a:ext cx="2643031" cy="577595"/>
          </a:xfrm>
          <a:prstGeom prst="rect">
            <a:avLst/>
          </a:prstGeom>
        </p:spPr>
        <p:txBody>
          <a:bodyPr lIns="0" tIns="0" rIns="0" bIns="0" rtlCol="0" anchor="t">
            <a:spAutoFit/>
          </a:bodyPr>
          <a:lstStyle/>
          <a:p>
            <a:pPr>
              <a:lnSpc>
                <a:spcPts val="4990"/>
              </a:lnSpc>
            </a:pPr>
            <a:r>
              <a:rPr lang="en-US" sz="3200">
                <a:solidFill>
                  <a:srgbClr val="1E1E1E"/>
                </a:solidFill>
                <a:ea typeface="思源黑体 2 Bold" panose="020B0800000000000000" charset="-122"/>
              </a:rPr>
              <a:t>沈加豪</a:t>
            </a:r>
            <a:endParaRPr lang="en-US" sz="3200">
              <a:solidFill>
                <a:srgbClr val="1E1E1E"/>
              </a:solidFill>
              <a:ea typeface="思源黑体 2 Bold" panose="020B0800000000000000" charset="-122"/>
            </a:endParaRPr>
          </a:p>
        </p:txBody>
      </p:sp>
      <p:sp>
        <p:nvSpPr>
          <p:cNvPr id="38" name="TextBox 38"/>
          <p:cNvSpPr txBox="1"/>
          <p:nvPr/>
        </p:nvSpPr>
        <p:spPr>
          <a:xfrm>
            <a:off x="2579749" y="7580017"/>
            <a:ext cx="5483054" cy="936118"/>
          </a:xfrm>
          <a:prstGeom prst="rect">
            <a:avLst/>
          </a:prstGeom>
        </p:spPr>
        <p:txBody>
          <a:bodyPr lIns="0" tIns="0" rIns="0" bIns="0" rtlCol="0" anchor="t">
            <a:spAutoFit/>
          </a:bodyPr>
          <a:lstStyle/>
          <a:p>
            <a:pPr algn="just">
              <a:lnSpc>
                <a:spcPts val="3865"/>
              </a:lnSpc>
            </a:pPr>
            <a:r>
              <a:rPr lang="en-US" sz="2300">
                <a:solidFill>
                  <a:srgbClr val="1E1E1E"/>
                </a:solidFill>
                <a:ea typeface="思源黑体 2" panose="020B0500000000000000" charset="-122"/>
              </a:rPr>
              <a:t>时序模型主要分析</a:t>
            </a:r>
            <a:endParaRPr lang="en-US" sz="2300">
              <a:solidFill>
                <a:srgbClr val="1E1E1E"/>
              </a:solidFill>
              <a:ea typeface="思源黑体 2" panose="020B0500000000000000" charset="-122"/>
            </a:endParaRPr>
          </a:p>
          <a:p>
            <a:pPr algn="just">
              <a:lnSpc>
                <a:spcPts val="3865"/>
              </a:lnSpc>
            </a:pPr>
            <a:r>
              <a:rPr lang="en-US" sz="2300">
                <a:solidFill>
                  <a:srgbClr val="1E1E1E"/>
                </a:solidFill>
                <a:ea typeface="思源黑体 2" panose="020B0500000000000000" charset="-122"/>
              </a:rPr>
              <a:t>各模型改进</a:t>
            </a:r>
            <a:endParaRPr lang="en-US" sz="2300">
              <a:solidFill>
                <a:srgbClr val="1E1E1E"/>
              </a:solidFill>
              <a:ea typeface="思源黑体 2" panose="020B0500000000000000" charset="-122"/>
            </a:endParaRPr>
          </a:p>
        </p:txBody>
      </p:sp>
      <p:sp>
        <p:nvSpPr>
          <p:cNvPr id="39" name="TextBox 39"/>
          <p:cNvSpPr txBox="1"/>
          <p:nvPr/>
        </p:nvSpPr>
        <p:spPr>
          <a:xfrm>
            <a:off x="10239375" y="7580017"/>
            <a:ext cx="5483054" cy="936118"/>
          </a:xfrm>
          <a:prstGeom prst="rect">
            <a:avLst/>
          </a:prstGeom>
        </p:spPr>
        <p:txBody>
          <a:bodyPr lIns="0" tIns="0" rIns="0" bIns="0" rtlCol="0" anchor="t">
            <a:spAutoFit/>
          </a:bodyPr>
          <a:lstStyle/>
          <a:p>
            <a:pPr algn="just">
              <a:lnSpc>
                <a:spcPts val="3865"/>
              </a:lnSpc>
            </a:pPr>
            <a:r>
              <a:rPr lang="en-US" sz="2300">
                <a:solidFill>
                  <a:srgbClr val="1E1E1E"/>
                </a:solidFill>
                <a:ea typeface="思源黑体 2" panose="020B0500000000000000" charset="-122"/>
              </a:rPr>
              <a:t>时序模型主要分析</a:t>
            </a:r>
            <a:endParaRPr lang="en-US" sz="2300">
              <a:solidFill>
                <a:srgbClr val="1E1E1E"/>
              </a:solidFill>
              <a:ea typeface="思源黑体 2" panose="020B0500000000000000" charset="-122"/>
            </a:endParaRPr>
          </a:p>
          <a:p>
            <a:pPr algn="just">
              <a:lnSpc>
                <a:spcPts val="3865"/>
              </a:lnSpc>
            </a:pPr>
            <a:r>
              <a:rPr lang="en-US" sz="2300">
                <a:solidFill>
                  <a:srgbClr val="1E1E1E"/>
                </a:solidFill>
                <a:ea typeface="思源黑体 2" panose="020B0500000000000000" charset="-122"/>
              </a:rPr>
              <a:t>各模型改进</a:t>
            </a:r>
            <a:endParaRPr lang="en-US" sz="2300">
              <a:solidFill>
                <a:srgbClr val="1E1E1E"/>
              </a:solidFill>
              <a:ea typeface="思源黑体 2" panose="020B0500000000000000" charset="-122"/>
            </a:endParaRPr>
          </a:p>
        </p:txBody>
      </p:sp>
      <p:sp>
        <p:nvSpPr>
          <p:cNvPr id="40" name="TextBox 40"/>
          <p:cNvSpPr txBox="1"/>
          <p:nvPr/>
        </p:nvSpPr>
        <p:spPr>
          <a:xfrm>
            <a:off x="10186929" y="3979311"/>
            <a:ext cx="5483054" cy="936118"/>
          </a:xfrm>
          <a:prstGeom prst="rect">
            <a:avLst/>
          </a:prstGeom>
        </p:spPr>
        <p:txBody>
          <a:bodyPr lIns="0" tIns="0" rIns="0" bIns="0" rtlCol="0" anchor="t">
            <a:spAutoFit/>
          </a:bodyPr>
          <a:lstStyle/>
          <a:p>
            <a:pPr algn="just">
              <a:lnSpc>
                <a:spcPts val="3865"/>
              </a:lnSpc>
            </a:pPr>
            <a:r>
              <a:rPr lang="en-US" sz="2300">
                <a:solidFill>
                  <a:srgbClr val="1E1E1E"/>
                </a:solidFill>
                <a:ea typeface="思源黑体 2" panose="020B0500000000000000" charset="-122"/>
              </a:rPr>
              <a:t>分类模型主要分析</a:t>
            </a:r>
            <a:endParaRPr lang="en-US" sz="2300">
              <a:solidFill>
                <a:srgbClr val="1E1E1E"/>
              </a:solidFill>
              <a:ea typeface="思源黑体 2" panose="020B0500000000000000" charset="-122"/>
            </a:endParaRPr>
          </a:p>
          <a:p>
            <a:pPr algn="just">
              <a:lnSpc>
                <a:spcPts val="3865"/>
              </a:lnSpc>
            </a:pPr>
            <a:r>
              <a:rPr lang="en-US" sz="2300">
                <a:solidFill>
                  <a:srgbClr val="1E1E1E"/>
                </a:solidFill>
                <a:ea typeface="思源黑体 2" panose="020B0500000000000000" charset="-122"/>
              </a:rPr>
              <a:t>各模型改进</a:t>
            </a:r>
            <a:endParaRPr lang="en-US" sz="2300">
              <a:solidFill>
                <a:srgbClr val="1E1E1E"/>
              </a:solidFill>
              <a:ea typeface="思源黑体 2" panose="020B0500000000000000"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36005" y="6524237"/>
            <a:ext cx="8129410" cy="8129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3655505" y="-4274406"/>
            <a:ext cx="8129410" cy="8129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5986569" y="5469716"/>
            <a:ext cx="6314862" cy="630807"/>
            <a:chOff x="0" y="0"/>
            <a:chExt cx="1718821" cy="171697"/>
          </a:xfrm>
        </p:grpSpPr>
        <p:sp>
          <p:nvSpPr>
            <p:cNvPr id="9" name="Freeform 9"/>
            <p:cNvSpPr/>
            <p:nvPr/>
          </p:nvSpPr>
          <p:spPr>
            <a:xfrm>
              <a:off x="0" y="0"/>
              <a:ext cx="1718821" cy="171697"/>
            </a:xfrm>
            <a:custGeom>
              <a:avLst/>
              <a:gdLst/>
              <a:ahLst/>
              <a:cxnLst/>
              <a:rect l="l" t="t" r="r" b="b"/>
              <a:pathLst>
                <a:path w="1718821" h="171697">
                  <a:moveTo>
                    <a:pt x="62525" y="0"/>
                  </a:moveTo>
                  <a:lnTo>
                    <a:pt x="1656296" y="0"/>
                  </a:lnTo>
                  <a:cubicBezTo>
                    <a:pt x="1690827" y="0"/>
                    <a:pt x="1718821" y="27993"/>
                    <a:pt x="1718821" y="62525"/>
                  </a:cubicBezTo>
                  <a:lnTo>
                    <a:pt x="1718821" y="109172"/>
                  </a:lnTo>
                  <a:cubicBezTo>
                    <a:pt x="1718821" y="143704"/>
                    <a:pt x="1690827" y="171697"/>
                    <a:pt x="1656296" y="171697"/>
                  </a:cubicBezTo>
                  <a:lnTo>
                    <a:pt x="62525" y="171697"/>
                  </a:lnTo>
                  <a:cubicBezTo>
                    <a:pt x="27993" y="171697"/>
                    <a:pt x="0" y="143704"/>
                    <a:pt x="0" y="109172"/>
                  </a:cubicBezTo>
                  <a:lnTo>
                    <a:pt x="0" y="62525"/>
                  </a:lnTo>
                  <a:cubicBezTo>
                    <a:pt x="0" y="27993"/>
                    <a:pt x="27993" y="0"/>
                    <a:pt x="62525" y="0"/>
                  </a:cubicBezTo>
                  <a:close/>
                </a:path>
              </a:pathLst>
            </a:custGeom>
            <a:solidFill>
              <a:srgbClr val="3779A0"/>
            </a:solidFill>
            <a:ln cap="rnd">
              <a:noFill/>
              <a:prstDash val="solid"/>
              <a:round/>
            </a:ln>
          </p:spPr>
        </p:sp>
        <p:sp>
          <p:nvSpPr>
            <p:cNvPr id="10" name="TextBox 10"/>
            <p:cNvSpPr txBox="1"/>
            <p:nvPr/>
          </p:nvSpPr>
          <p:spPr>
            <a:xfrm>
              <a:off x="0" y="-57150"/>
              <a:ext cx="1718821" cy="228847"/>
            </a:xfrm>
            <a:prstGeom prst="rect">
              <a:avLst/>
            </a:prstGeom>
          </p:spPr>
          <p:txBody>
            <a:bodyPr lIns="50800" tIns="50800" rIns="50800" bIns="50800" rtlCol="0" anchor="ctr"/>
            <a:lstStyle/>
            <a:p>
              <a:pPr marL="0" lvl="0" indent="0" algn="ctr">
                <a:lnSpc>
                  <a:spcPts val="3210"/>
                </a:lnSpc>
                <a:spcBef>
                  <a:spcPct val="0"/>
                </a:spcBef>
              </a:pPr>
            </a:p>
          </p:txBody>
        </p:sp>
      </p:grpSp>
      <p:sp>
        <p:nvSpPr>
          <p:cNvPr id="11" name="TextBox 11"/>
          <p:cNvSpPr txBox="1"/>
          <p:nvPr/>
        </p:nvSpPr>
        <p:spPr>
          <a:xfrm>
            <a:off x="627838" y="3394873"/>
            <a:ext cx="16631462" cy="1783080"/>
          </a:xfrm>
          <a:prstGeom prst="rect">
            <a:avLst/>
          </a:prstGeom>
        </p:spPr>
        <p:txBody>
          <a:bodyPr lIns="0" tIns="0" rIns="0" bIns="0" rtlCol="0" anchor="t">
            <a:spAutoFit/>
          </a:bodyPr>
          <a:lstStyle/>
          <a:p>
            <a:pPr algn="ctr">
              <a:lnSpc>
                <a:spcPts val="13905"/>
              </a:lnSpc>
            </a:pPr>
            <a:r>
              <a:rPr lang="en-US" sz="10005">
                <a:solidFill>
                  <a:srgbClr val="1E1E1E"/>
                </a:solidFill>
                <a:ea typeface="思源宋体 Heavy" panose="02020900000000000000" charset="-122"/>
              </a:rPr>
              <a:t>恳请老师同学</a:t>
            </a:r>
            <a:r>
              <a:rPr lang="zh-CN" altLang="en-US" sz="10005">
                <a:solidFill>
                  <a:srgbClr val="1E1E1E"/>
                </a:solidFill>
                <a:ea typeface="思源宋体 Heavy" panose="02020900000000000000" charset="-122"/>
              </a:rPr>
              <a:t>们</a:t>
            </a:r>
            <a:r>
              <a:rPr lang="en-US" sz="10005">
                <a:solidFill>
                  <a:srgbClr val="1E1E1E"/>
                </a:solidFill>
                <a:ea typeface="思源宋体 Heavy" panose="02020900000000000000" charset="-122"/>
              </a:rPr>
              <a:t>提出宝贵意见</a:t>
            </a:r>
            <a:endParaRPr lang="en-US" sz="10005">
              <a:solidFill>
                <a:srgbClr val="1E1E1E"/>
              </a:solidFill>
              <a:ea typeface="思源宋体 Heavy" panose="02020900000000000000" charset="-122"/>
            </a:endParaRPr>
          </a:p>
        </p:txBody>
      </p:sp>
      <p:sp>
        <p:nvSpPr>
          <p:cNvPr id="12" name="Freeform 12"/>
          <p:cNvSpPr/>
          <p:nvPr/>
        </p:nvSpPr>
        <p:spPr>
          <a:xfrm>
            <a:off x="5907375" y="6766387"/>
            <a:ext cx="382735" cy="407707"/>
          </a:xfrm>
          <a:custGeom>
            <a:avLst/>
            <a:gdLst/>
            <a:ahLst/>
            <a:cxnLst/>
            <a:rect l="l" t="t" r="r" b="b"/>
            <a:pathLst>
              <a:path w="382735" h="407707">
                <a:moveTo>
                  <a:pt x="0" y="0"/>
                </a:moveTo>
                <a:lnTo>
                  <a:pt x="382734" y="0"/>
                </a:lnTo>
                <a:lnTo>
                  <a:pt x="382734" y="407707"/>
                </a:lnTo>
                <a:lnTo>
                  <a:pt x="0" y="407707"/>
                </a:lnTo>
                <a:lnTo>
                  <a:pt x="0" y="0"/>
                </a:lnTo>
                <a:close/>
              </a:path>
            </a:pathLst>
          </a:custGeom>
          <a:blipFill>
            <a:blip r:embed="rId1"/>
            <a:stretch>
              <a:fillRect/>
            </a:stretch>
          </a:blipFill>
        </p:spPr>
      </p:sp>
      <p:sp>
        <p:nvSpPr>
          <p:cNvPr id="13" name="Freeform 13"/>
          <p:cNvSpPr/>
          <p:nvPr/>
        </p:nvSpPr>
        <p:spPr>
          <a:xfrm>
            <a:off x="10287000" y="6765571"/>
            <a:ext cx="382735" cy="407707"/>
          </a:xfrm>
          <a:custGeom>
            <a:avLst/>
            <a:gdLst/>
            <a:ahLst/>
            <a:cxnLst/>
            <a:rect l="l" t="t" r="r" b="b"/>
            <a:pathLst>
              <a:path w="382735" h="407707">
                <a:moveTo>
                  <a:pt x="0" y="0"/>
                </a:moveTo>
                <a:lnTo>
                  <a:pt x="382735" y="0"/>
                </a:lnTo>
                <a:lnTo>
                  <a:pt x="382735" y="407707"/>
                </a:lnTo>
                <a:lnTo>
                  <a:pt x="0" y="407707"/>
                </a:lnTo>
                <a:lnTo>
                  <a:pt x="0" y="0"/>
                </a:lnTo>
                <a:close/>
              </a:path>
            </a:pathLst>
          </a:custGeom>
          <a:blipFill>
            <a:blip r:embed="rId1"/>
            <a:stretch>
              <a:fillRect/>
            </a:stretch>
          </a:blipFill>
        </p:spPr>
      </p:sp>
      <p:grpSp>
        <p:nvGrpSpPr>
          <p:cNvPr id="14" name="Group 14"/>
          <p:cNvGrpSpPr/>
          <p:nvPr/>
        </p:nvGrpSpPr>
        <p:grpSpPr>
          <a:xfrm rot="0">
            <a:off x="17259300" y="5060962"/>
            <a:ext cx="1982532" cy="198253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17" name="Group 17"/>
          <p:cNvGrpSpPr/>
          <p:nvPr/>
        </p:nvGrpSpPr>
        <p:grpSpPr>
          <a:xfrm rot="0">
            <a:off x="-949293" y="5055672"/>
            <a:ext cx="1982532" cy="19825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0" name="Group 20"/>
          <p:cNvGrpSpPr/>
          <p:nvPr/>
        </p:nvGrpSpPr>
        <p:grpSpPr>
          <a:xfrm rot="0">
            <a:off x="1942418" y="2852033"/>
            <a:ext cx="670231" cy="6702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3" name="Group 23"/>
          <p:cNvGrpSpPr/>
          <p:nvPr/>
        </p:nvGrpSpPr>
        <p:grpSpPr>
          <a:xfrm rot="0">
            <a:off x="15340236" y="7155044"/>
            <a:ext cx="908954" cy="90895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6" name="Group 26"/>
          <p:cNvGrpSpPr/>
          <p:nvPr/>
        </p:nvGrpSpPr>
        <p:grpSpPr>
          <a:xfrm rot="0">
            <a:off x="-1186290" y="7043494"/>
            <a:ext cx="6927647" cy="692764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14848186" y="-1344083"/>
            <a:ext cx="5535544" cy="553554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779A0"/>
              </a:solidFill>
              <a:prstDash val="solid"/>
              <a:miter/>
            </a:ln>
          </p:spPr>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080"/>
                </a:lnSpc>
              </a:pPr>
            </a:p>
          </p:txBody>
        </p:sp>
      </p:grpSp>
      <p:sp>
        <p:nvSpPr>
          <p:cNvPr id="32" name="Freeform 32"/>
          <p:cNvSpPr/>
          <p:nvPr/>
        </p:nvSpPr>
        <p:spPr>
          <a:xfrm>
            <a:off x="15083710" y="7437310"/>
            <a:ext cx="2330961" cy="2330961"/>
          </a:xfrm>
          <a:custGeom>
            <a:avLst/>
            <a:gdLst/>
            <a:ahLst/>
            <a:cxnLst/>
            <a:rect l="l" t="t" r="r" b="b"/>
            <a:pathLst>
              <a:path w="2330961" h="2330961">
                <a:moveTo>
                  <a:pt x="0" y="0"/>
                </a:moveTo>
                <a:lnTo>
                  <a:pt x="2330961" y="0"/>
                </a:lnTo>
                <a:lnTo>
                  <a:pt x="2330961" y="2330961"/>
                </a:lnTo>
                <a:lnTo>
                  <a:pt x="0" y="2330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0" y="76661"/>
            <a:ext cx="3123906" cy="3323305"/>
          </a:xfrm>
          <a:custGeom>
            <a:avLst/>
            <a:gdLst/>
            <a:ahLst/>
            <a:cxnLst/>
            <a:rect l="l" t="t" r="r" b="b"/>
            <a:pathLst>
              <a:path w="3123906" h="3323305">
                <a:moveTo>
                  <a:pt x="0" y="0"/>
                </a:moveTo>
                <a:lnTo>
                  <a:pt x="3123906" y="0"/>
                </a:lnTo>
                <a:lnTo>
                  <a:pt x="3123906" y="3323304"/>
                </a:lnTo>
                <a:lnTo>
                  <a:pt x="0" y="33233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6369918" y="5533457"/>
            <a:ext cx="5548163" cy="419100"/>
          </a:xfrm>
          <a:prstGeom prst="rect">
            <a:avLst/>
          </a:prstGeom>
        </p:spPr>
        <p:txBody>
          <a:bodyPr lIns="0" tIns="0" rIns="0" bIns="0" rtlCol="0" anchor="t">
            <a:spAutoFit/>
          </a:bodyPr>
          <a:lstStyle/>
          <a:p>
            <a:pPr algn="ctr">
              <a:lnSpc>
                <a:spcPts val="3300"/>
              </a:lnSpc>
            </a:pPr>
            <a:r>
              <a:rPr lang="en-US" sz="2500" spc="245">
                <a:solidFill>
                  <a:srgbClr val="FFFFFF"/>
                </a:solidFill>
                <a:latin typeface="思源黑体 1 Medium" panose="020B0600000000000000" charset="-122"/>
                <a:ea typeface="思源黑体 1 Medium" panose="020B0600000000000000" charset="-122"/>
              </a:rPr>
              <a:t>2023秋季 统计分析建模</a:t>
            </a:r>
            <a:endParaRPr lang="en-US" sz="2500" spc="245">
              <a:solidFill>
                <a:srgbClr val="FFFFFF"/>
              </a:solidFill>
              <a:latin typeface="思源黑体 1 Medium" panose="020B0600000000000000" charset="-122"/>
              <a:ea typeface="思源黑体 1 Medium" panose="020B0600000000000000" charset="-122"/>
            </a:endParaRPr>
          </a:p>
        </p:txBody>
      </p:sp>
      <p:sp>
        <p:nvSpPr>
          <p:cNvPr id="39" name="TextBox 14"/>
          <p:cNvSpPr txBox="1"/>
          <p:nvPr>
            <p:custDataLst>
              <p:tags r:id="rId6"/>
            </p:custDataLst>
          </p:nvPr>
        </p:nvSpPr>
        <p:spPr>
          <a:xfrm>
            <a:off x="6180455" y="6743700"/>
            <a:ext cx="3570605" cy="1734185"/>
          </a:xfrm>
          <a:prstGeom prst="rect">
            <a:avLst/>
          </a:prstGeom>
        </p:spPr>
        <p:txBody>
          <a:bodyPr lIns="0" tIns="0" rIns="0" bIns="0" rtlCol="0" anchor="t">
            <a:noAutofit/>
          </a:bodyPr>
          <a:lstStyle/>
          <a:p>
            <a:pPr algn="r">
              <a:lnSpc>
                <a:spcPts val="3080"/>
              </a:lnSpc>
            </a:pPr>
            <a:r>
              <a:rPr lang="en-US" sz="2200">
                <a:solidFill>
                  <a:srgbClr val="1E1E1E"/>
                </a:solidFill>
                <a:ea typeface="思源黑体 1 Medium" panose="020B0600000000000000" charset="-122"/>
              </a:rPr>
              <a:t>答辩学生：2153677</a:t>
            </a:r>
            <a:r>
              <a:rPr lang="zh-CN" altLang="en-US" sz="2200">
                <a:solidFill>
                  <a:srgbClr val="1E1E1E"/>
                </a:solidFill>
                <a:ea typeface="思源黑体 1 Medium" panose="020B0600000000000000" charset="-122"/>
              </a:rPr>
              <a:t>陈雨彤</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2152054</a:t>
            </a:r>
            <a:r>
              <a:rPr lang="zh-CN" altLang="en-US" sz="2200">
                <a:solidFill>
                  <a:srgbClr val="1E1E1E"/>
                </a:solidFill>
                <a:ea typeface="思源黑体 1 Medium" panose="020B0600000000000000" charset="-122"/>
              </a:rPr>
              <a:t>沈加</a:t>
            </a:r>
            <a:r>
              <a:rPr lang="zh-CN" altLang="en-US" sz="2200">
                <a:solidFill>
                  <a:srgbClr val="1E1E1E"/>
                </a:solidFill>
                <a:ea typeface="思源黑体 1 Medium" panose="020B0600000000000000" charset="-122"/>
              </a:rPr>
              <a:t>豪</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2054099</a:t>
            </a:r>
            <a:r>
              <a:rPr lang="zh-CN" altLang="en-US" sz="2200">
                <a:solidFill>
                  <a:srgbClr val="1E1E1E"/>
                </a:solidFill>
                <a:ea typeface="思源黑体 1 Medium" panose="020B0600000000000000" charset="-122"/>
              </a:rPr>
              <a:t>叶洁</a:t>
            </a:r>
            <a:r>
              <a:rPr lang="zh-CN" altLang="en-US" sz="2200">
                <a:solidFill>
                  <a:srgbClr val="1E1E1E"/>
                </a:solidFill>
                <a:ea typeface="思源黑体 1 Medium" panose="020B0600000000000000" charset="-122"/>
              </a:rPr>
              <a:t>颖</a:t>
            </a:r>
            <a:endParaRPr lang="zh-CN" altLang="en-US" sz="2200">
              <a:solidFill>
                <a:srgbClr val="1E1E1E"/>
              </a:solidFill>
              <a:ea typeface="思源黑体 1 Medium" panose="020B0600000000000000" charset="-122"/>
            </a:endParaRPr>
          </a:p>
          <a:p>
            <a:pPr algn="r">
              <a:lnSpc>
                <a:spcPts val="3080"/>
              </a:lnSpc>
            </a:pPr>
            <a:r>
              <a:rPr lang="en-US" altLang="zh-CN" sz="2200">
                <a:solidFill>
                  <a:srgbClr val="1E1E1E"/>
                </a:solidFill>
                <a:ea typeface="思源黑体 1 Medium" panose="020B0600000000000000" charset="-122"/>
              </a:rPr>
              <a:t>2153481</a:t>
            </a:r>
            <a:r>
              <a:rPr lang="zh-CN" altLang="en-US" sz="2200">
                <a:solidFill>
                  <a:srgbClr val="1E1E1E"/>
                </a:solidFill>
                <a:ea typeface="思源黑体 1 Medium" panose="020B0600000000000000" charset="-122"/>
              </a:rPr>
              <a:t>汤</a:t>
            </a:r>
            <a:r>
              <a:rPr lang="en-US" altLang="zh-CN" sz="2200">
                <a:solidFill>
                  <a:srgbClr val="1E1E1E"/>
                </a:solidFill>
                <a:ea typeface="思源黑体 1 Medium" panose="020B0600000000000000" charset="-122"/>
              </a:rPr>
              <a:t>     </a:t>
            </a:r>
            <a:r>
              <a:rPr lang="zh-CN" altLang="en-US" sz="2200">
                <a:solidFill>
                  <a:srgbClr val="1E1E1E"/>
                </a:solidFill>
                <a:ea typeface="思源黑体 1 Medium" panose="020B0600000000000000" charset="-122"/>
              </a:rPr>
              <a:t>佳</a:t>
            </a:r>
            <a:endParaRPr lang="zh-CN" altLang="en-US" sz="2200">
              <a:solidFill>
                <a:srgbClr val="1E1E1E"/>
              </a:solidFill>
              <a:ea typeface="思源黑体 1 Medium" panose="020B0600000000000000" charset="-122"/>
            </a:endParaRPr>
          </a:p>
          <a:p>
            <a:pPr>
              <a:lnSpc>
                <a:spcPts val="3080"/>
              </a:lnSpc>
            </a:pPr>
            <a:endParaRPr lang="zh-CN" altLang="en-US" sz="2200">
              <a:solidFill>
                <a:srgbClr val="1E1E1E"/>
              </a:solidFill>
              <a:ea typeface="思源黑体 1 Medium" panose="020B0600000000000000" charset="-122"/>
            </a:endParaRPr>
          </a:p>
        </p:txBody>
      </p:sp>
      <p:sp>
        <p:nvSpPr>
          <p:cNvPr id="40" name="TextBox 15"/>
          <p:cNvSpPr txBox="1"/>
          <p:nvPr>
            <p:custDataLst>
              <p:tags r:id="rId7"/>
            </p:custDataLst>
          </p:nvPr>
        </p:nvSpPr>
        <p:spPr>
          <a:xfrm>
            <a:off x="10896600" y="6760210"/>
            <a:ext cx="2409190" cy="394970"/>
          </a:xfrm>
          <a:prstGeom prst="rect">
            <a:avLst/>
          </a:prstGeom>
        </p:spPr>
        <p:txBody>
          <a:bodyPr wrap="square" lIns="0" tIns="0" rIns="0" bIns="0" rtlCol="0" anchor="t">
            <a:spAutoFit/>
          </a:bodyPr>
          <a:lstStyle/>
          <a:p>
            <a:pPr>
              <a:lnSpc>
                <a:spcPts val="3080"/>
              </a:lnSpc>
            </a:pPr>
            <a:r>
              <a:rPr lang="en-US" sz="2200">
                <a:solidFill>
                  <a:srgbClr val="1E1E1E"/>
                </a:solidFill>
                <a:ea typeface="思源黑体 1 Medium" panose="020B0600000000000000" charset="-122"/>
              </a:rPr>
              <a:t>指导老师：</a:t>
            </a:r>
            <a:r>
              <a:rPr lang="zh-CN" altLang="en-US" sz="2200">
                <a:solidFill>
                  <a:srgbClr val="1E1E1E"/>
                </a:solidFill>
                <a:ea typeface="思源黑体 1 Medium" panose="020B0600000000000000" charset="-122"/>
              </a:rPr>
              <a:t>高</a:t>
            </a:r>
            <a:r>
              <a:rPr lang="zh-CN" altLang="en-US" sz="2200">
                <a:solidFill>
                  <a:srgbClr val="1E1E1E"/>
                </a:solidFill>
                <a:ea typeface="思源黑体 1 Medium" panose="020B0600000000000000" charset="-122"/>
              </a:rPr>
              <a:t>珍</a:t>
            </a:r>
            <a:endParaRPr lang="zh-CN" altLang="en-US" sz="2200">
              <a:solidFill>
                <a:srgbClr val="1E1E1E"/>
              </a:solidFill>
              <a:ea typeface="思源黑体 1 Medium" panose="020B06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8" name="Group 38"/>
          <p:cNvGrpSpPr/>
          <p:nvPr/>
        </p:nvGrpSpPr>
        <p:grpSpPr>
          <a:xfrm rot="0">
            <a:off x="-300331" y="9258300"/>
            <a:ext cx="1209443" cy="120944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41" name="TextBox 41"/>
          <p:cNvSpPr txBox="1"/>
          <p:nvPr/>
        </p:nvSpPr>
        <p:spPr>
          <a:xfrm>
            <a:off x="1493967" y="916616"/>
            <a:ext cx="6402747" cy="768985"/>
          </a:xfrm>
          <a:prstGeom prst="rect">
            <a:avLst/>
          </a:prstGeom>
        </p:spPr>
        <p:txBody>
          <a:bodyPr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二、</a:t>
            </a:r>
            <a:r>
              <a:rPr lang="en-US" sz="5000">
                <a:solidFill>
                  <a:srgbClr val="1E1E1E"/>
                </a:solidFill>
                <a:ea typeface="思源宋体 Heavy" panose="02020900000000000000" charset="-122"/>
              </a:rPr>
              <a:t>建模前的分析</a:t>
            </a:r>
            <a:endParaRPr lang="en-US" sz="5000">
              <a:solidFill>
                <a:srgbClr val="1E1E1E"/>
              </a:solidFill>
              <a:ea typeface="思源宋体 Heavy" panose="02020900000000000000" charset="-122"/>
            </a:endParaRPr>
          </a:p>
        </p:txBody>
      </p:sp>
      <p:grpSp>
        <p:nvGrpSpPr>
          <p:cNvPr id="20" name="Group 20"/>
          <p:cNvGrpSpPr/>
          <p:nvPr/>
        </p:nvGrpSpPr>
        <p:grpSpPr>
          <a:xfrm rot="0">
            <a:off x="1609090" y="2324100"/>
            <a:ext cx="5216525" cy="651510"/>
            <a:chOff x="0" y="0"/>
            <a:chExt cx="554901" cy="104204"/>
          </a:xfrm>
        </p:grpSpPr>
        <p:sp>
          <p:nvSpPr>
            <p:cNvPr id="22" name="TextBox 22"/>
            <p:cNvSpPr txBox="1"/>
            <p:nvPr>
              <p:custDataLst>
                <p:tags r:id="rId1"/>
              </p:custDataLst>
            </p:nvPr>
          </p:nvSpPr>
          <p:spPr>
            <a:xfrm>
              <a:off x="0" y="-95250"/>
              <a:ext cx="554901" cy="199454"/>
            </a:xfrm>
            <a:prstGeom prst="rect">
              <a:avLst/>
            </a:prstGeom>
          </p:spPr>
          <p:txBody>
            <a:bodyPr lIns="50800" tIns="50800" rIns="50800" bIns="50800" rtlCol="0" anchor="ctr"/>
            <a:p>
              <a:pPr algn="ctr">
                <a:lnSpc>
                  <a:spcPts val="3695"/>
                </a:lnSpc>
              </a:pPr>
            </a:p>
          </p:txBody>
        </p:sp>
        <p:sp>
          <p:nvSpPr>
            <p:cNvPr id="21" name="Freeform 21"/>
            <p:cNvSpPr/>
            <p:nvPr>
              <p:custDataLst>
                <p:tags r:id="rId2"/>
              </p:custDataLst>
            </p:nvPr>
          </p:nvSpPr>
          <p:spPr>
            <a:xfrm>
              <a:off x="0" y="0"/>
              <a:ext cx="554901" cy="104204"/>
            </a:xfrm>
            <a:custGeom>
              <a:avLst/>
              <a:gdLst/>
              <a:ahLst/>
              <a:cxnLst/>
              <a:rect l="l" t="t" r="r" b="b"/>
              <a:pathLst>
                <a:path w="554901" h="104204">
                  <a:moveTo>
                    <a:pt x="0" y="0"/>
                  </a:moveTo>
                  <a:lnTo>
                    <a:pt x="554901" y="0"/>
                  </a:lnTo>
                  <a:lnTo>
                    <a:pt x="554901" y="104204"/>
                  </a:lnTo>
                  <a:lnTo>
                    <a:pt x="0" y="104204"/>
                  </a:lnTo>
                  <a:close/>
                </a:path>
              </a:pathLst>
            </a:custGeom>
            <a:solidFill>
              <a:srgbClr val="3779A0"/>
            </a:solidFill>
            <a:ln cap="sq">
              <a:noFill/>
              <a:prstDash val="solid"/>
              <a:miter/>
            </a:ln>
          </p:spPr>
        </p:sp>
      </p:grpSp>
      <p:sp>
        <p:nvSpPr>
          <p:cNvPr id="30" name="TextBox 30"/>
          <p:cNvSpPr txBox="1"/>
          <p:nvPr/>
        </p:nvSpPr>
        <p:spPr>
          <a:xfrm>
            <a:off x="1609090" y="2324100"/>
            <a:ext cx="5042535" cy="1120775"/>
          </a:xfrm>
          <a:prstGeom prst="rect">
            <a:avLst/>
          </a:prstGeom>
        </p:spPr>
        <p:txBody>
          <a:bodyPr wrap="square" lIns="0" tIns="0" rIns="0" bIns="0" rtlCol="0" anchor="t">
            <a:spAutoFit/>
          </a:bodyPr>
          <a:lstStyle/>
          <a:p>
            <a:pPr lvl="0" algn="ctr">
              <a:lnSpc>
                <a:spcPts val="4370"/>
              </a:lnSpc>
              <a:buClrTx/>
              <a:buSzTx/>
              <a:buFontTx/>
            </a:pPr>
            <a:r>
              <a:rPr lang="zh-CN" altLang="en-US" sz="2800">
                <a:solidFill>
                  <a:srgbClr val="FFFFFF"/>
                </a:solidFill>
                <a:ea typeface="思源黑体 2 Bold" panose="020B0800000000000000" charset="-122"/>
                <a:sym typeface="+mn-ea"/>
              </a:rPr>
              <a:t>合并性别：消除共线性问题</a:t>
            </a:r>
            <a:endParaRPr lang="en-US" sz="2800">
              <a:solidFill>
                <a:srgbClr val="FFFFFF"/>
              </a:solidFill>
              <a:ea typeface="思源黑体 2 Bold" panose="020B0800000000000000" charset="-122"/>
              <a:sym typeface="+mn-ea"/>
            </a:endParaRPr>
          </a:p>
          <a:p>
            <a:pPr lvl="0" algn="ctr">
              <a:lnSpc>
                <a:spcPts val="4370"/>
              </a:lnSpc>
              <a:buClrTx/>
              <a:buSzTx/>
              <a:buFontTx/>
            </a:pPr>
            <a:endParaRPr lang="en-US" sz="2800">
              <a:solidFill>
                <a:srgbClr val="FFFFFF"/>
              </a:solidFill>
              <a:ea typeface="思源黑体 2 Bold" panose="020B0800000000000000" charset="-122"/>
              <a:sym typeface="+mn-ea"/>
            </a:endParaRPr>
          </a:p>
        </p:txBody>
      </p:sp>
      <p:pic>
        <p:nvPicPr>
          <p:cNvPr id="14" name="图片 13"/>
          <p:cNvPicPr>
            <a:picLocks noChangeAspect="1"/>
          </p:cNvPicPr>
          <p:nvPr>
            <p:custDataLst>
              <p:tags r:id="rId3"/>
            </p:custDataLst>
          </p:nvPr>
        </p:nvPicPr>
        <p:blipFill>
          <a:blip r:embed="rId4"/>
          <a:stretch>
            <a:fillRect/>
          </a:stretch>
        </p:blipFill>
        <p:spPr>
          <a:xfrm>
            <a:off x="1676400" y="3230880"/>
            <a:ext cx="7419975" cy="4629150"/>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1524000" y="8115300"/>
            <a:ext cx="10977880" cy="1933575"/>
          </a:xfrm>
          <a:prstGeom prst="rect">
            <a:avLst/>
          </a:prstGeom>
        </p:spPr>
      </p:pic>
      <p:pic>
        <p:nvPicPr>
          <p:cNvPr id="16" name="图片 15"/>
          <p:cNvPicPr>
            <a:picLocks noChangeAspect="1"/>
          </p:cNvPicPr>
          <p:nvPr/>
        </p:nvPicPr>
        <p:blipFill>
          <a:blip r:embed="rId7"/>
          <a:stretch>
            <a:fillRect/>
          </a:stretch>
        </p:blipFill>
        <p:spPr>
          <a:xfrm>
            <a:off x="457200" y="3086100"/>
            <a:ext cx="10396855" cy="5438775"/>
          </a:xfrm>
          <a:prstGeom prst="rect">
            <a:avLst/>
          </a:prstGeom>
        </p:spPr>
      </p:pic>
      <p:grpSp>
        <p:nvGrpSpPr>
          <p:cNvPr id="35" name="Group 35"/>
          <p:cNvGrpSpPr/>
          <p:nvPr/>
        </p:nvGrpSpPr>
        <p:grpSpPr>
          <a:xfrm rot="0">
            <a:off x="17271201" y="1851135"/>
            <a:ext cx="1918923" cy="19189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pic>
        <p:nvPicPr>
          <p:cNvPr id="19" name="图片 18"/>
          <p:cNvPicPr>
            <a:picLocks noChangeAspect="1"/>
          </p:cNvPicPr>
          <p:nvPr/>
        </p:nvPicPr>
        <p:blipFill>
          <a:blip r:embed="rId8"/>
          <a:stretch>
            <a:fillRect/>
          </a:stretch>
        </p:blipFill>
        <p:spPr>
          <a:xfrm>
            <a:off x="8915400" y="3162300"/>
            <a:ext cx="8615680" cy="5572125"/>
          </a:xfrm>
          <a:prstGeom prst="rect">
            <a:avLst/>
          </a:prstGeom>
        </p:spPr>
      </p:pic>
      <p:sp>
        <p:nvSpPr>
          <p:cNvPr id="23" name="文本框 22"/>
          <p:cNvSpPr txBox="1"/>
          <p:nvPr/>
        </p:nvSpPr>
        <p:spPr>
          <a:xfrm>
            <a:off x="12649200" y="9029700"/>
            <a:ext cx="3432175" cy="583565"/>
          </a:xfrm>
          <a:prstGeom prst="rect">
            <a:avLst/>
          </a:prstGeom>
          <a:noFill/>
        </p:spPr>
        <p:txBody>
          <a:bodyPr wrap="square" rtlCol="0">
            <a:spAutoFit/>
          </a:bodyPr>
          <a:p>
            <a:r>
              <a:rPr lang="zh-CN" altLang="en-US" sz="3200" b="1">
                <a:solidFill>
                  <a:srgbClr val="FF0000"/>
                </a:solidFill>
              </a:rPr>
              <a:t>共线性问题解决</a:t>
            </a:r>
            <a:endParaRPr lang="zh-CN" altLang="en-US" sz="32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8" name="Group 18"/>
          <p:cNvGrpSpPr/>
          <p:nvPr/>
        </p:nvGrpSpPr>
        <p:grpSpPr>
          <a:xfrm rot="0">
            <a:off x="1219200" y="2157730"/>
            <a:ext cx="15659735" cy="6873240"/>
            <a:chOff x="0" y="0"/>
            <a:chExt cx="1033718" cy="298670"/>
          </a:xfrm>
        </p:grpSpPr>
        <p:sp>
          <p:nvSpPr>
            <p:cNvPr id="19" name="Freeform 19"/>
            <p:cNvSpPr/>
            <p:nvPr/>
          </p:nvSpPr>
          <p:spPr>
            <a:xfrm>
              <a:off x="0" y="0"/>
              <a:ext cx="1033718" cy="298670"/>
            </a:xfrm>
            <a:custGeom>
              <a:avLst/>
              <a:gdLst/>
              <a:ahLst/>
              <a:cxnLst/>
              <a:rect l="l" t="t" r="r" b="b"/>
              <a:pathLst>
                <a:path w="1033718" h="298670">
                  <a:moveTo>
                    <a:pt x="0" y="0"/>
                  </a:moveTo>
                  <a:lnTo>
                    <a:pt x="1033718" y="0"/>
                  </a:lnTo>
                  <a:lnTo>
                    <a:pt x="1033718" y="298670"/>
                  </a:lnTo>
                  <a:lnTo>
                    <a:pt x="0" y="298670"/>
                  </a:lnTo>
                  <a:close/>
                </a:path>
              </a:pathLst>
            </a:custGeom>
            <a:solidFill>
              <a:srgbClr val="DEECF5"/>
            </a:solidFill>
            <a:ln cap="sq">
              <a:noFill/>
              <a:prstDash val="solid"/>
              <a:miter/>
            </a:ln>
          </p:spPr>
        </p:sp>
        <p:sp>
          <p:nvSpPr>
            <p:cNvPr id="20" name="TextBox 20"/>
            <p:cNvSpPr txBox="1"/>
            <p:nvPr/>
          </p:nvSpPr>
          <p:spPr>
            <a:xfrm>
              <a:off x="0" y="-95250"/>
              <a:ext cx="1033718" cy="393920"/>
            </a:xfrm>
            <a:prstGeom prst="rect">
              <a:avLst/>
            </a:prstGeom>
          </p:spPr>
          <p:txBody>
            <a:bodyPr lIns="50800" tIns="50800" rIns="50800" bIns="50800" rtlCol="0" anchor="ctr"/>
            <a:lstStyle/>
            <a:p>
              <a:pPr algn="ctr">
                <a:lnSpc>
                  <a:spcPts val="3695"/>
                </a:lnSpc>
              </a:pPr>
            </a:p>
          </p:txBody>
        </p:sp>
      </p:grpSp>
      <p:grpSp>
        <p:nvGrpSpPr>
          <p:cNvPr id="23" name="Group 23"/>
          <p:cNvGrpSpPr/>
          <p:nvPr/>
        </p:nvGrpSpPr>
        <p:grpSpPr>
          <a:xfrm rot="0">
            <a:off x="16179680" y="1028700"/>
            <a:ext cx="908954" cy="90895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6" name="Group 26"/>
          <p:cNvGrpSpPr/>
          <p:nvPr/>
        </p:nvGrpSpPr>
        <p:grpSpPr>
          <a:xfrm rot="0">
            <a:off x="17490835" y="3588141"/>
            <a:ext cx="1918923" cy="19189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629451" y="7583308"/>
            <a:ext cx="1538563" cy="153856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9EA"/>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2" name="TextBox 32"/>
          <p:cNvSpPr txBox="1"/>
          <p:nvPr/>
        </p:nvSpPr>
        <p:spPr>
          <a:xfrm>
            <a:off x="1493967" y="916616"/>
            <a:ext cx="6402747" cy="768985"/>
          </a:xfrm>
          <a:prstGeom prst="rect">
            <a:avLst/>
          </a:prstGeom>
        </p:spPr>
        <p:txBody>
          <a:bodyPr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a:t>
            </a:r>
            <a:r>
              <a:rPr lang="zh-CN" altLang="en-US" sz="5000">
                <a:solidFill>
                  <a:srgbClr val="1E1E1E"/>
                </a:solidFill>
                <a:ea typeface="思源宋体 Heavy" panose="02020900000000000000" charset="-122"/>
              </a:rPr>
              <a:t>前提条件</a:t>
            </a:r>
            <a:r>
              <a:rPr lang="zh-CN" altLang="en-US" sz="5000">
                <a:solidFill>
                  <a:srgbClr val="1E1E1E"/>
                </a:solidFill>
                <a:ea typeface="思源宋体 Heavy" panose="02020900000000000000" charset="-122"/>
              </a:rPr>
              <a:t>判断</a:t>
            </a:r>
            <a:endParaRPr lang="zh-CN" altLang="en-US" sz="5000">
              <a:solidFill>
                <a:srgbClr val="1E1E1E"/>
              </a:solidFill>
              <a:ea typeface="思源宋体 Heavy" panose="02020900000000000000" charset="-122"/>
            </a:endParaRPr>
          </a:p>
        </p:txBody>
      </p:sp>
      <p:sp>
        <p:nvSpPr>
          <p:cNvPr id="33" name="文本框 32"/>
          <p:cNvSpPr txBox="1"/>
          <p:nvPr/>
        </p:nvSpPr>
        <p:spPr>
          <a:xfrm>
            <a:off x="1828800" y="2933700"/>
            <a:ext cx="13071475" cy="4246245"/>
          </a:xfrm>
          <a:prstGeom prst="rect">
            <a:avLst/>
          </a:prstGeom>
          <a:noFill/>
        </p:spPr>
        <p:txBody>
          <a:bodyPr wrap="square" rtlCol="0" anchor="t">
            <a:spAutoFit/>
          </a:bodyPr>
          <a:p>
            <a:pPr>
              <a:lnSpc>
                <a:spcPct val="150000"/>
              </a:lnSpc>
            </a:pPr>
            <a:r>
              <a:rPr lang="zh-CN" altLang="en-US" sz="3600">
                <a:latin typeface="华文楷体" panose="02010600040101010101" charset="-122"/>
                <a:ea typeface="华文楷体" panose="02010600040101010101" charset="-122"/>
                <a:cs typeface="华文楷体" panose="02010600040101010101" charset="-122"/>
              </a:rPr>
              <a:t>①因变量为连续性变量（√）</a:t>
            </a:r>
            <a:endParaRPr lang="zh-CN" altLang="en-US" sz="3600">
              <a:latin typeface="华文楷体" panose="02010600040101010101" charset="-122"/>
              <a:ea typeface="华文楷体" panose="02010600040101010101" charset="-122"/>
              <a:cs typeface="华文楷体" panose="02010600040101010101" charset="-122"/>
            </a:endParaRPr>
          </a:p>
          <a:p>
            <a:pPr>
              <a:lnSpc>
                <a:spcPct val="150000"/>
              </a:lnSpc>
            </a:pPr>
            <a:r>
              <a:rPr lang="zh-CN" altLang="en-US" sz="3600">
                <a:latin typeface="华文楷体" panose="02010600040101010101" charset="-122"/>
                <a:ea typeface="华文楷体" panose="02010600040101010101" charset="-122"/>
                <a:cs typeface="华文楷体" panose="02010600040101010101" charset="-122"/>
              </a:rPr>
              <a:t>②因变量与自变量之间存在</a:t>
            </a:r>
            <a:r>
              <a:rPr lang="zh-CN" altLang="en-US" sz="3600" b="1">
                <a:latin typeface="华文楷体" panose="02010600040101010101" charset="-122"/>
                <a:ea typeface="华文楷体" panose="02010600040101010101" charset="-122"/>
                <a:cs typeface="华文楷体" panose="02010600040101010101" charset="-122"/>
              </a:rPr>
              <a:t>线性关系</a:t>
            </a:r>
            <a:endParaRPr lang="zh-CN" altLang="en-US" sz="3600">
              <a:latin typeface="华文楷体" panose="02010600040101010101" charset="-122"/>
              <a:ea typeface="华文楷体" panose="02010600040101010101" charset="-122"/>
              <a:cs typeface="华文楷体" panose="02010600040101010101" charset="-122"/>
            </a:endParaRPr>
          </a:p>
          <a:p>
            <a:pPr>
              <a:lnSpc>
                <a:spcPct val="150000"/>
              </a:lnSpc>
            </a:pPr>
            <a:r>
              <a:rPr lang="zh-CN" altLang="en-US" sz="3600">
                <a:latin typeface="华文楷体" panose="02010600040101010101" charset="-122"/>
                <a:ea typeface="华文楷体" panose="02010600040101010101" charset="-122"/>
                <a:cs typeface="华文楷体" panose="02010600040101010101" charset="-122"/>
              </a:rPr>
              <a:t>③样本个体间</a:t>
            </a:r>
            <a:r>
              <a:rPr lang="zh-CN" altLang="en-US" sz="3600" b="1">
                <a:latin typeface="华文楷体" panose="02010600040101010101" charset="-122"/>
                <a:ea typeface="华文楷体" panose="02010600040101010101" charset="-122"/>
                <a:cs typeface="华文楷体" panose="02010600040101010101" charset="-122"/>
              </a:rPr>
              <a:t>相互独立</a:t>
            </a:r>
            <a:r>
              <a:rPr lang="zh-CN" altLang="en-US" sz="3600">
                <a:latin typeface="华文楷体" panose="02010600040101010101" charset="-122"/>
                <a:ea typeface="华文楷体" panose="02010600040101010101" charset="-122"/>
                <a:cs typeface="华文楷体" panose="02010600040101010101" charset="-122"/>
              </a:rPr>
              <a:t>（由Durbin-Waston检验判断）</a:t>
            </a:r>
            <a:endParaRPr lang="zh-CN" altLang="en-US" sz="3600">
              <a:latin typeface="华文楷体" panose="02010600040101010101" charset="-122"/>
              <a:ea typeface="华文楷体" panose="02010600040101010101" charset="-122"/>
              <a:cs typeface="华文楷体" panose="02010600040101010101" charset="-122"/>
            </a:endParaRPr>
          </a:p>
          <a:p>
            <a:pPr>
              <a:lnSpc>
                <a:spcPct val="150000"/>
              </a:lnSpc>
            </a:pPr>
            <a:r>
              <a:rPr lang="zh-CN" altLang="en-US" sz="3600">
                <a:latin typeface="华文楷体" panose="02010600040101010101" charset="-122"/>
                <a:ea typeface="华文楷体" panose="02010600040101010101" charset="-122"/>
                <a:cs typeface="华文楷体" panose="02010600040101010101" charset="-122"/>
              </a:rPr>
              <a:t>④正态性：给定各个X值后，相应的Y值服从</a:t>
            </a:r>
            <a:r>
              <a:rPr lang="zh-CN" altLang="en-US" sz="3600" b="1">
                <a:latin typeface="华文楷体" panose="02010600040101010101" charset="-122"/>
                <a:ea typeface="华文楷体" panose="02010600040101010101" charset="-122"/>
                <a:cs typeface="华文楷体" panose="02010600040101010101" charset="-122"/>
              </a:rPr>
              <a:t>正态分布</a:t>
            </a:r>
            <a:endParaRPr lang="zh-CN" altLang="en-US" sz="3600">
              <a:latin typeface="华文楷体" panose="02010600040101010101" charset="-122"/>
              <a:ea typeface="华文楷体" panose="02010600040101010101" charset="-122"/>
              <a:cs typeface="华文楷体" panose="02010600040101010101" charset="-122"/>
            </a:endParaRPr>
          </a:p>
          <a:p>
            <a:pPr>
              <a:lnSpc>
                <a:spcPct val="150000"/>
              </a:lnSpc>
            </a:pPr>
            <a:r>
              <a:rPr lang="zh-CN" altLang="en-US" sz="3600" b="1">
                <a:latin typeface="华文楷体" panose="02010600040101010101" charset="-122"/>
                <a:ea typeface="华文楷体" panose="02010600040101010101" charset="-122"/>
                <a:cs typeface="华文楷体" panose="02010600040101010101" charset="-122"/>
              </a:rPr>
              <a:t>⑤方差齐性</a:t>
            </a:r>
            <a:r>
              <a:rPr lang="zh-CN" altLang="en-US" sz="3600">
                <a:latin typeface="华文楷体" panose="02010600040101010101" charset="-122"/>
                <a:ea typeface="华文楷体" panose="02010600040101010101" charset="-122"/>
                <a:cs typeface="华文楷体" panose="02010600040101010101" charset="-122"/>
              </a:rPr>
              <a:t>：各X值变动时，相应的Y有相同的变异度</a:t>
            </a:r>
            <a:endParaRPr lang="zh-CN" altLang="en-US" sz="360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2741" y="-698867"/>
            <a:ext cx="3211916" cy="32119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5" name="Group 5"/>
          <p:cNvGrpSpPr/>
          <p:nvPr/>
        </p:nvGrpSpPr>
        <p:grpSpPr>
          <a:xfrm rot="0">
            <a:off x="-1865097" y="-17943"/>
            <a:ext cx="2774210" cy="27742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9FC9E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8" name="Group 8"/>
          <p:cNvGrpSpPr/>
          <p:nvPr/>
        </p:nvGrpSpPr>
        <p:grpSpPr>
          <a:xfrm rot="0">
            <a:off x="1254885" y="-454477"/>
            <a:ext cx="908954" cy="9089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3" name="Group 13"/>
          <p:cNvGrpSpPr/>
          <p:nvPr/>
        </p:nvGrpSpPr>
        <p:grpSpPr>
          <a:xfrm rot="0">
            <a:off x="1373505" y="1840230"/>
            <a:ext cx="13853795" cy="1274445"/>
            <a:chOff x="0" y="0"/>
            <a:chExt cx="940750" cy="436585"/>
          </a:xfrm>
        </p:grpSpPr>
        <p:sp>
          <p:nvSpPr>
            <p:cNvPr id="14" name="Freeform 14"/>
            <p:cNvSpPr/>
            <p:nvPr/>
          </p:nvSpPr>
          <p:spPr>
            <a:xfrm>
              <a:off x="0" y="0"/>
              <a:ext cx="940750" cy="436585"/>
            </a:xfrm>
            <a:custGeom>
              <a:avLst/>
              <a:gdLst/>
              <a:ahLst/>
              <a:cxnLst/>
              <a:rect l="l" t="t" r="r" b="b"/>
              <a:pathLst>
                <a:path w="940750" h="436585">
                  <a:moveTo>
                    <a:pt x="0" y="0"/>
                  </a:moveTo>
                  <a:lnTo>
                    <a:pt x="940750" y="0"/>
                  </a:lnTo>
                  <a:lnTo>
                    <a:pt x="940750" y="436585"/>
                  </a:lnTo>
                  <a:lnTo>
                    <a:pt x="0" y="436585"/>
                  </a:lnTo>
                  <a:close/>
                </a:path>
              </a:pathLst>
            </a:custGeom>
            <a:solidFill>
              <a:srgbClr val="F4E2E4"/>
            </a:solidFill>
            <a:ln cap="sq">
              <a:noFill/>
              <a:prstDash val="solid"/>
              <a:miter/>
            </a:ln>
          </p:spPr>
        </p:sp>
        <p:sp>
          <p:nvSpPr>
            <p:cNvPr id="15" name="TextBox 15"/>
            <p:cNvSpPr txBox="1"/>
            <p:nvPr/>
          </p:nvSpPr>
          <p:spPr>
            <a:xfrm>
              <a:off x="0" y="-95250"/>
              <a:ext cx="940750" cy="531835"/>
            </a:xfrm>
            <a:prstGeom prst="rect">
              <a:avLst/>
            </a:prstGeom>
          </p:spPr>
          <p:txBody>
            <a:bodyPr lIns="50800" tIns="50800" rIns="50800" bIns="50800" rtlCol="0" anchor="ctr"/>
            <a:lstStyle/>
            <a:p>
              <a:pPr algn="ctr">
                <a:lnSpc>
                  <a:spcPts val="3695"/>
                </a:lnSpc>
              </a:pPr>
            </a:p>
          </p:txBody>
        </p:sp>
      </p:grpSp>
      <p:grpSp>
        <p:nvGrpSpPr>
          <p:cNvPr id="23" name="Group 23"/>
          <p:cNvGrpSpPr/>
          <p:nvPr/>
        </p:nvGrpSpPr>
        <p:grpSpPr>
          <a:xfrm rot="0">
            <a:off x="0" y="8641670"/>
            <a:ext cx="18288000" cy="1666126"/>
            <a:chOff x="0" y="0"/>
            <a:chExt cx="4816593" cy="438815"/>
          </a:xfrm>
        </p:grpSpPr>
        <p:sp>
          <p:nvSpPr>
            <p:cNvPr id="24" name="Freeform 24"/>
            <p:cNvSpPr/>
            <p:nvPr/>
          </p:nvSpPr>
          <p:spPr>
            <a:xfrm>
              <a:off x="0" y="0"/>
              <a:ext cx="4816592" cy="438815"/>
            </a:xfrm>
            <a:custGeom>
              <a:avLst/>
              <a:gdLst/>
              <a:ahLst/>
              <a:cxnLst/>
              <a:rect l="l" t="t" r="r" b="b"/>
              <a:pathLst>
                <a:path w="4816592" h="438815">
                  <a:moveTo>
                    <a:pt x="0" y="0"/>
                  </a:moveTo>
                  <a:lnTo>
                    <a:pt x="4816592" y="0"/>
                  </a:lnTo>
                  <a:lnTo>
                    <a:pt x="4816592" y="438815"/>
                  </a:lnTo>
                  <a:lnTo>
                    <a:pt x="0" y="438815"/>
                  </a:lnTo>
                  <a:close/>
                </a:path>
              </a:pathLst>
            </a:custGeom>
            <a:solidFill>
              <a:srgbClr val="3779A0"/>
            </a:solidFill>
          </p:spPr>
        </p:sp>
        <p:sp>
          <p:nvSpPr>
            <p:cNvPr id="25" name="TextBox 25"/>
            <p:cNvSpPr txBox="1"/>
            <p:nvPr/>
          </p:nvSpPr>
          <p:spPr>
            <a:xfrm>
              <a:off x="0" y="-38100"/>
              <a:ext cx="4816593" cy="476915"/>
            </a:xfrm>
            <a:prstGeom prst="rect">
              <a:avLst/>
            </a:prstGeom>
          </p:spPr>
          <p:txBody>
            <a:bodyPr lIns="50800" tIns="50800" rIns="50800" bIns="50800" rtlCol="0" anchor="ctr"/>
            <a:lstStyle/>
            <a:p>
              <a:pPr algn="ctr">
                <a:lnSpc>
                  <a:spcPts val="3080"/>
                </a:lnSpc>
              </a:pPr>
            </a:p>
          </p:txBody>
        </p:sp>
      </p:grpSp>
      <p:grpSp>
        <p:nvGrpSpPr>
          <p:cNvPr id="26" name="Group 26"/>
          <p:cNvGrpSpPr/>
          <p:nvPr/>
        </p:nvGrpSpPr>
        <p:grpSpPr>
          <a:xfrm rot="0">
            <a:off x="15690705" y="1369162"/>
            <a:ext cx="551983" cy="55198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CF5"/>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16743827" y="-504984"/>
            <a:ext cx="1918923" cy="19189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2E4"/>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2" name="TextBox 32"/>
          <p:cNvSpPr txBox="1"/>
          <p:nvPr/>
        </p:nvSpPr>
        <p:spPr>
          <a:xfrm>
            <a:off x="1493967" y="916616"/>
            <a:ext cx="6402747" cy="768985"/>
          </a:xfrm>
          <a:prstGeom prst="rect">
            <a:avLst/>
          </a:prstGeom>
        </p:spPr>
        <p:txBody>
          <a:bodyPr lIns="0" tIns="0" rIns="0" bIns="0" rtlCol="0" anchor="t">
            <a:spAutoFit/>
          </a:bodyPr>
          <a:lstStyle/>
          <a:p>
            <a:pPr>
              <a:lnSpc>
                <a:spcPts val="6000"/>
              </a:lnSpc>
            </a:pPr>
            <a:r>
              <a:rPr lang="zh-CN" altLang="en-US" sz="5000">
                <a:solidFill>
                  <a:srgbClr val="1E1E1E"/>
                </a:solidFill>
                <a:ea typeface="思源宋体 Heavy" panose="02020900000000000000" charset="-122"/>
                <a:sym typeface="+mn-ea"/>
              </a:rPr>
              <a:t>三、②</a:t>
            </a:r>
            <a:r>
              <a:rPr lang="zh-CN" altLang="en-US" sz="5000">
                <a:solidFill>
                  <a:srgbClr val="1E1E1E"/>
                </a:solidFill>
                <a:ea typeface="思源宋体 Heavy" panose="02020900000000000000" charset="-122"/>
              </a:rPr>
              <a:t>线性</a:t>
            </a:r>
            <a:r>
              <a:rPr lang="zh-CN" altLang="en-US" sz="5000">
                <a:solidFill>
                  <a:srgbClr val="1E1E1E"/>
                </a:solidFill>
                <a:ea typeface="思源宋体 Heavy" panose="02020900000000000000" charset="-122"/>
              </a:rPr>
              <a:t>关系</a:t>
            </a:r>
            <a:endParaRPr lang="zh-CN" altLang="en-US" sz="5000">
              <a:solidFill>
                <a:srgbClr val="1E1E1E"/>
              </a:solidFill>
              <a:ea typeface="思源宋体 Heavy" panose="02020900000000000000" charset="-122"/>
            </a:endParaRPr>
          </a:p>
        </p:txBody>
      </p:sp>
      <p:sp>
        <p:nvSpPr>
          <p:cNvPr id="33" name="文本框 32"/>
          <p:cNvSpPr txBox="1"/>
          <p:nvPr/>
        </p:nvSpPr>
        <p:spPr>
          <a:xfrm>
            <a:off x="1676400" y="2095500"/>
            <a:ext cx="13248005" cy="829945"/>
          </a:xfrm>
          <a:prstGeom prst="rect">
            <a:avLst/>
          </a:prstGeom>
          <a:noFill/>
        </p:spPr>
        <p:txBody>
          <a:bodyPr wrap="square" rtlCol="0" anchor="t">
            <a:spAutoFit/>
          </a:bodyPr>
          <a:p>
            <a:r>
              <a:rPr lang="en-US" sz="2400">
                <a:solidFill>
                  <a:srgbClr val="1E1E1E"/>
                </a:solidFill>
                <a:ea typeface="思源黑体 2" panose="020B0500000000000000" charset="-122"/>
              </a:rPr>
              <a:t>一般检验数据之间的线性关系，是为了考察因变量随自变量值变化的情况，可以做相关分析从侧面进行说明或者利用散点图进行说明，散点图更加直观，所以本次选择散点图进行描述</a:t>
            </a:r>
            <a:r>
              <a:rPr lang="zh-CN" altLang="en-US" sz="2400">
                <a:solidFill>
                  <a:srgbClr val="1E1E1E"/>
                </a:solidFill>
                <a:ea typeface="思源黑体 2" panose="020B0500000000000000" charset="-122"/>
              </a:rPr>
              <a:t>。</a:t>
            </a:r>
            <a:endParaRPr lang="zh-CN" altLang="en-US" sz="2400">
              <a:solidFill>
                <a:srgbClr val="1E1E1E"/>
              </a:solidFill>
              <a:ea typeface="思源黑体 2" panose="020B0500000000000000" charset="-122"/>
            </a:endParaRPr>
          </a:p>
        </p:txBody>
      </p:sp>
      <p:pic>
        <p:nvPicPr>
          <p:cNvPr id="35" name="图片 34"/>
          <p:cNvPicPr>
            <a:picLocks noChangeAspect="1"/>
          </p:cNvPicPr>
          <p:nvPr>
            <p:custDataLst>
              <p:tags r:id="rId1"/>
            </p:custDataLst>
          </p:nvPr>
        </p:nvPicPr>
        <p:blipFill>
          <a:blip r:embed="rId2"/>
          <a:srcRect r="29564"/>
          <a:stretch>
            <a:fillRect/>
          </a:stretch>
        </p:blipFill>
        <p:spPr>
          <a:xfrm>
            <a:off x="1339850" y="3543300"/>
            <a:ext cx="13868400" cy="5022215"/>
          </a:xfrm>
          <a:prstGeom prst="rect">
            <a:avLst/>
          </a:prstGeom>
        </p:spPr>
      </p:pic>
      <p:pic>
        <p:nvPicPr>
          <p:cNvPr id="38" name="图片 37"/>
          <p:cNvPicPr>
            <a:picLocks noChangeAspect="1"/>
          </p:cNvPicPr>
          <p:nvPr/>
        </p:nvPicPr>
        <p:blipFill>
          <a:blip r:embed="rId3"/>
          <a:stretch>
            <a:fillRect/>
          </a:stretch>
        </p:blipFill>
        <p:spPr>
          <a:xfrm>
            <a:off x="3276600" y="3269615"/>
            <a:ext cx="10544175" cy="5695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commondata" val="eyJoZGlkIjoiMTBkYmU5YjlhNTlkOTc0Y2NkN2JhMGY5N2U3YmQ4NjE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9074</Words>
  <Application>WPS 演示</Application>
  <PresentationFormat>On-screen Show (4:3)</PresentationFormat>
  <Paragraphs>670</Paragraphs>
  <Slides>62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62</vt:i4>
      </vt:variant>
    </vt:vector>
  </HeadingPairs>
  <TitlesOfParts>
    <vt:vector size="80" baseType="lpstr">
      <vt:lpstr>Arial</vt:lpstr>
      <vt:lpstr>宋体</vt:lpstr>
      <vt:lpstr>Wingdings</vt:lpstr>
      <vt:lpstr>思源宋体 Heavy</vt:lpstr>
      <vt:lpstr>思源黑体 1 Medium</vt:lpstr>
      <vt:lpstr>思源宋体 Bold</vt:lpstr>
      <vt:lpstr>思源宋体 Medium</vt:lpstr>
      <vt:lpstr>思源宋体 Semi-Bold</vt:lpstr>
      <vt:lpstr>思源黑体 2</vt:lpstr>
      <vt:lpstr>思源黑体 2 Bold</vt:lpstr>
      <vt:lpstr>黑体</vt:lpstr>
      <vt:lpstr>华文楷体</vt:lpstr>
      <vt:lpstr>Calibri</vt:lpstr>
      <vt:lpstr>微软雅黑</vt:lpstr>
      <vt:lpstr>Arial Unicode MS</vt:lpstr>
      <vt:lpstr>思源黑体 1</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蓝粉色简洁大学生开题报告毕业论文答辩ppt演示文稿</dc:title>
  <dc:creator/>
  <cp:lastModifiedBy>默萦</cp:lastModifiedBy>
  <cp:revision>5</cp:revision>
  <dcterms:created xsi:type="dcterms:W3CDTF">2006-08-16T00:00:00Z</dcterms:created>
  <dcterms:modified xsi:type="dcterms:W3CDTF">2024-01-02T01:40:53Z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868671FA3F6E4836B007F66F28B722A6_12</vt:lpwstr>
  </property>
  <property fmtid="{D5CDD505-2E9C-101B-9397-08002B2CF9AE}" pid="3" name="KSOProductBuildVer">
    <vt:lpwstr>2052-12.1.0.16120</vt:lpwstr>
  </property>
</Properties>
</file>